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9"/>
  </p:notesMasterIdLst>
  <p:sldIdLst>
    <p:sldId id="257" r:id="rId2"/>
    <p:sldId id="256" r:id="rId3"/>
    <p:sldId id="260" r:id="rId4"/>
    <p:sldId id="263" r:id="rId5"/>
    <p:sldId id="264" r:id="rId6"/>
    <p:sldId id="261" r:id="rId7"/>
    <p:sldId id="262" r:id="rId8"/>
    <p:sldId id="265" r:id="rId9"/>
    <p:sldId id="266" r:id="rId10"/>
    <p:sldId id="267" r:id="rId11"/>
    <p:sldId id="259" r:id="rId12"/>
    <p:sldId id="268" r:id="rId13"/>
    <p:sldId id="269" r:id="rId14"/>
    <p:sldId id="270" r:id="rId15"/>
    <p:sldId id="271" r:id="rId16"/>
    <p:sldId id="272" r:id="rId17"/>
    <p:sldId id="279" r:id="rId18"/>
    <p:sldId id="313" r:id="rId19"/>
    <p:sldId id="273" r:id="rId20"/>
    <p:sldId id="274" r:id="rId21"/>
    <p:sldId id="275" r:id="rId22"/>
    <p:sldId id="277" r:id="rId23"/>
    <p:sldId id="278" r:id="rId24"/>
    <p:sldId id="284" r:id="rId25"/>
    <p:sldId id="280" r:id="rId26"/>
    <p:sldId id="281" r:id="rId27"/>
    <p:sldId id="285" r:id="rId28"/>
    <p:sldId id="282" r:id="rId29"/>
    <p:sldId id="283" r:id="rId30"/>
    <p:sldId id="286" r:id="rId31"/>
    <p:sldId id="287" r:id="rId32"/>
    <p:sldId id="288" r:id="rId33"/>
    <p:sldId id="289" r:id="rId34"/>
    <p:sldId id="290" r:id="rId35"/>
    <p:sldId id="311" r:id="rId36"/>
    <p:sldId id="312" r:id="rId37"/>
    <p:sldId id="291" r:id="rId38"/>
    <p:sldId id="292" r:id="rId39"/>
    <p:sldId id="293" r:id="rId40"/>
    <p:sldId id="294" r:id="rId41"/>
    <p:sldId id="295" r:id="rId42"/>
    <p:sldId id="296" r:id="rId43"/>
    <p:sldId id="297" r:id="rId44"/>
    <p:sldId id="310"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258"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8387" autoAdjust="0"/>
  </p:normalViewPr>
  <p:slideViewPr>
    <p:cSldViewPr>
      <p:cViewPr varScale="1">
        <p:scale>
          <a:sx n="73" d="100"/>
          <a:sy n="73" d="100"/>
        </p:scale>
        <p:origin x="12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123AC0-6B2E-4C93-8A85-D3BF2BD21133}" type="datetimeFigureOut">
              <a:rPr lang="en-US" smtClean="0"/>
              <a:pPr/>
              <a:t>7/25/2019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FF37AA-1CC4-4DE1-A9B7-580E9A1FF4E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4FF37AA-1CC4-4DE1-A9B7-580E9A1FF4E6}" type="slidenum">
              <a:rPr lang="en-IN" smtClean="0"/>
              <a:pPr/>
              <a:t>17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12D7B84-0DB5-4CE7-8926-1CF0F230E511}" type="datetimeFigureOut">
              <a:rPr lang="en-US" smtClean="0"/>
              <a:pPr/>
              <a:t>7/25/2019</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5BDBF0F-36D9-4AC3-A144-437550FEC5E5}"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2D7B84-0DB5-4CE7-8926-1CF0F230E511}" type="datetimeFigureOut">
              <a:rPr lang="en-US" smtClean="0"/>
              <a:pPr/>
              <a:t>7/25/2019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BDBF0F-36D9-4AC3-A144-437550FEC5E5}" type="slidenum">
              <a:rPr lang="en-IN" smtClean="0"/>
              <a:pPr/>
              <a:t>‹#›</a:t>
            </a:fld>
            <a:endParaRPr lang="en-IN"/>
          </a:p>
        </p:txBody>
      </p:sp>
    </p:spTree>
  </p:cSld>
  <p:clrMapOvr>
    <a:masterClrMapping/>
  </p:clrMapOvr>
  <p:transition spd="med">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2D7B84-0DB5-4CE7-8926-1CF0F230E511}" type="datetimeFigureOut">
              <a:rPr lang="en-US" smtClean="0"/>
              <a:pPr/>
              <a:t>7/25/2019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BDBF0F-36D9-4AC3-A144-437550FEC5E5}" type="slidenum">
              <a:rPr lang="en-IN" smtClean="0"/>
              <a:pPr/>
              <a:t>‹#›</a:t>
            </a:fld>
            <a:endParaRPr lang="en-IN"/>
          </a:p>
        </p:txBody>
      </p:sp>
    </p:spTree>
  </p:cSld>
  <p:clrMapOvr>
    <a:masterClrMapping/>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2D7B84-0DB5-4CE7-8926-1CF0F230E511}" type="datetimeFigureOut">
              <a:rPr lang="en-US" smtClean="0"/>
              <a:pPr/>
              <a:t>7/25/2019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BDBF0F-36D9-4AC3-A144-437550FEC5E5}"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2D7B84-0DB5-4CE7-8926-1CF0F230E511}" type="datetimeFigureOut">
              <a:rPr lang="en-US" smtClean="0"/>
              <a:pPr/>
              <a:t>7/25/2019</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5BDBF0F-36D9-4AC3-A144-437550FEC5E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2D7B84-0DB5-4CE7-8926-1CF0F230E511}" type="datetimeFigureOut">
              <a:rPr lang="en-US" smtClean="0"/>
              <a:pPr/>
              <a:t>7/25/2019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BDBF0F-36D9-4AC3-A144-437550FEC5E5}"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12D7B84-0DB5-4CE7-8926-1CF0F230E511}" type="datetimeFigureOut">
              <a:rPr lang="en-US" smtClean="0"/>
              <a:pPr/>
              <a:t>7/25/2019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5BDBF0F-36D9-4AC3-A144-437550FEC5E5}"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2D7B84-0DB5-4CE7-8926-1CF0F230E511}" type="datetimeFigureOut">
              <a:rPr lang="en-US" smtClean="0"/>
              <a:pPr/>
              <a:t>7/25/2019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5BDBF0F-36D9-4AC3-A144-437550FEC5E5}" type="slidenum">
              <a:rPr lang="en-IN" smtClean="0"/>
              <a:pPr/>
              <a:t>‹#›</a:t>
            </a:fld>
            <a:endParaRPr lang="en-IN"/>
          </a:p>
        </p:txBody>
      </p:sp>
    </p:spTree>
  </p:cSld>
  <p:clrMapOvr>
    <a:masterClrMapping/>
  </p:clrMapOvr>
  <p:transition spd="med">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D7B84-0DB5-4CE7-8926-1CF0F230E511}" type="datetimeFigureOut">
              <a:rPr lang="en-US" smtClean="0"/>
              <a:pPr/>
              <a:t>7/25/2019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5BDBF0F-36D9-4AC3-A144-437550FEC5E5}" type="slidenum">
              <a:rPr lang="en-IN" smtClean="0"/>
              <a:pPr/>
              <a:t>‹#›</a:t>
            </a:fld>
            <a:endParaRPr lang="en-IN"/>
          </a:p>
        </p:txBody>
      </p:sp>
    </p:spTree>
  </p:cSld>
  <p:clrMapOvr>
    <a:masterClrMapping/>
  </p:clrMapOvr>
  <p:transition spd="med">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2D7B84-0DB5-4CE7-8926-1CF0F230E511}" type="datetimeFigureOut">
              <a:rPr lang="en-US" smtClean="0"/>
              <a:pPr/>
              <a:t>7/25/2019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BDBF0F-36D9-4AC3-A144-437550FEC5E5}"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2D7B84-0DB5-4CE7-8926-1CF0F230E511}" type="datetimeFigureOut">
              <a:rPr lang="en-US" smtClean="0"/>
              <a:pPr/>
              <a:t>7/25/2019</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25BDBF0F-36D9-4AC3-A144-437550FEC5E5}"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med">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12D7B84-0DB5-4CE7-8926-1CF0F230E511}" type="datetimeFigureOut">
              <a:rPr lang="en-US" smtClean="0"/>
              <a:pPr/>
              <a:t>7/25/2019</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5BDBF0F-36D9-4AC3-A144-437550FEC5E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heel spokes="8"/>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endParaRPr lang="gu-IN" dirty="0" smtClean="0"/>
          </a:p>
          <a:p>
            <a:pPr algn="just">
              <a:buNone/>
            </a:pPr>
            <a:r>
              <a:rPr lang="gu-IN" dirty="0" smtClean="0"/>
              <a:t>       </a:t>
            </a:r>
            <a:r>
              <a:rPr lang="en-US" dirty="0" smtClean="0"/>
              <a:t>        </a:t>
            </a:r>
            <a:r>
              <a:rPr lang="gu-IN" sz="4800" dirty="0" smtClean="0">
                <a:solidFill>
                  <a:srgbClr val="FF0000"/>
                </a:solidFill>
              </a:rPr>
              <a:t>Dr</a:t>
            </a:r>
            <a:r>
              <a:rPr lang="en-US" sz="4800" dirty="0" smtClean="0">
                <a:solidFill>
                  <a:srgbClr val="FF0000"/>
                </a:solidFill>
              </a:rPr>
              <a:t>. </a:t>
            </a:r>
            <a:r>
              <a:rPr lang="en-US" sz="4800" dirty="0" err="1" smtClean="0">
                <a:solidFill>
                  <a:srgbClr val="FF0000"/>
                </a:solidFill>
              </a:rPr>
              <a:t>Yogesh</a:t>
            </a:r>
            <a:r>
              <a:rPr lang="en-US" sz="4800" dirty="0" smtClean="0">
                <a:solidFill>
                  <a:srgbClr val="FF0000"/>
                </a:solidFill>
              </a:rPr>
              <a:t> Patel</a:t>
            </a:r>
            <a:endParaRPr lang="gu-IN" sz="4800" dirty="0" smtClean="0">
              <a:solidFill>
                <a:srgbClr val="FF0000"/>
              </a:solidFill>
            </a:endParaRPr>
          </a:p>
          <a:p>
            <a:pPr algn="just">
              <a:buNone/>
            </a:pPr>
            <a:r>
              <a:rPr lang="gu-IN" sz="3600" dirty="0"/>
              <a:t> </a:t>
            </a:r>
            <a:r>
              <a:rPr lang="gu-IN" sz="3600" dirty="0" smtClean="0"/>
              <a:t>         </a:t>
            </a:r>
            <a:r>
              <a:rPr lang="gu-IN" sz="3600" dirty="0" smtClean="0">
                <a:solidFill>
                  <a:srgbClr val="00B0F0"/>
                </a:solidFill>
              </a:rPr>
              <a:t>Ass</a:t>
            </a:r>
            <a:r>
              <a:rPr lang="en-US" sz="3600" dirty="0" err="1" smtClean="0">
                <a:solidFill>
                  <a:srgbClr val="00B0F0"/>
                </a:solidFill>
              </a:rPr>
              <a:t>istant</a:t>
            </a:r>
            <a:r>
              <a:rPr lang="gu-IN" sz="3600" dirty="0" smtClean="0">
                <a:solidFill>
                  <a:srgbClr val="00B0F0"/>
                </a:solidFill>
              </a:rPr>
              <a:t> </a:t>
            </a:r>
            <a:r>
              <a:rPr lang="gu-IN" sz="3600" dirty="0" smtClean="0">
                <a:solidFill>
                  <a:srgbClr val="00B0F0"/>
                </a:solidFill>
              </a:rPr>
              <a:t>Professor</a:t>
            </a:r>
          </a:p>
          <a:p>
            <a:pPr algn="just">
              <a:buNone/>
            </a:pPr>
            <a:r>
              <a:rPr lang="gu-IN" dirty="0" smtClean="0">
                <a:solidFill>
                  <a:srgbClr val="7030A0"/>
                </a:solidFill>
              </a:rPr>
              <a:t>       </a:t>
            </a:r>
            <a:r>
              <a:rPr lang="en-US" smtClean="0">
                <a:solidFill>
                  <a:srgbClr val="7030A0"/>
                </a:solidFill>
              </a:rPr>
              <a:t>      </a:t>
            </a:r>
            <a:r>
              <a:rPr lang="gu-IN" sz="3200" smtClean="0">
                <a:solidFill>
                  <a:srgbClr val="7030A0"/>
                </a:solidFill>
              </a:rPr>
              <a:t> </a:t>
            </a:r>
            <a:r>
              <a:rPr lang="gu-IN" sz="3200" dirty="0" smtClean="0">
                <a:solidFill>
                  <a:srgbClr val="7030A0"/>
                </a:solidFill>
              </a:rPr>
              <a:t>Department of Gujarati</a:t>
            </a:r>
            <a:r>
              <a:rPr lang="gu-IN" dirty="0" smtClean="0">
                <a:solidFill>
                  <a:srgbClr val="7030A0"/>
                </a:solidFill>
              </a:rPr>
              <a:t> </a:t>
            </a:r>
          </a:p>
          <a:p>
            <a:pPr algn="just">
              <a:buNone/>
            </a:pPr>
            <a:r>
              <a:rPr lang="gu-IN" sz="3200" dirty="0" smtClean="0">
                <a:solidFill>
                  <a:srgbClr val="002060"/>
                </a:solidFill>
              </a:rPr>
              <a:t>   </a:t>
            </a:r>
            <a:r>
              <a:rPr lang="en-US" sz="3200" dirty="0" err="1" smtClean="0">
                <a:solidFill>
                  <a:srgbClr val="002060"/>
                </a:solidFill>
              </a:rPr>
              <a:t>Smt.R</a:t>
            </a:r>
            <a:r>
              <a:rPr lang="en-US" sz="3200" dirty="0" smtClean="0">
                <a:solidFill>
                  <a:srgbClr val="002060"/>
                </a:solidFill>
              </a:rPr>
              <a:t> M </a:t>
            </a:r>
            <a:r>
              <a:rPr lang="en-US" sz="3200" dirty="0" err="1" smtClean="0">
                <a:solidFill>
                  <a:srgbClr val="002060"/>
                </a:solidFill>
              </a:rPr>
              <a:t>Prajapti</a:t>
            </a:r>
            <a:r>
              <a:rPr lang="en-US" sz="3200" dirty="0" smtClean="0">
                <a:solidFill>
                  <a:srgbClr val="002060"/>
                </a:solidFill>
              </a:rPr>
              <a:t> Arts Collage, </a:t>
            </a:r>
            <a:r>
              <a:rPr lang="en-US" sz="3200" dirty="0" err="1" smtClean="0">
                <a:solidFill>
                  <a:srgbClr val="002060"/>
                </a:solidFill>
              </a:rPr>
              <a:t>Satlasana</a:t>
            </a:r>
            <a:r>
              <a:rPr lang="gu-IN" sz="3200" dirty="0" smtClean="0">
                <a:solidFill>
                  <a:srgbClr val="002060"/>
                </a:solidFill>
              </a:rPr>
              <a:t>      </a:t>
            </a:r>
            <a:endParaRPr lang="en-IN" sz="3200" dirty="0">
              <a:solidFill>
                <a:srgbClr val="002060"/>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8643998" cy="6143668"/>
          </a:xfrm>
        </p:spPr>
        <p:txBody>
          <a:bodyPr/>
          <a:lstStyle/>
          <a:p>
            <a:endParaRPr lang="gu-IN" dirty="0" smtClean="0"/>
          </a:p>
          <a:p>
            <a:r>
              <a:rPr lang="gu-IN" sz="3200" dirty="0" smtClean="0">
                <a:solidFill>
                  <a:srgbClr val="FF0000"/>
                </a:solidFill>
              </a:rPr>
              <a:t>ગણ-</a:t>
            </a:r>
            <a:r>
              <a:rPr lang="gu-IN" dirty="0" smtClean="0"/>
              <a:t> છંદમાં એક ચરણના અક્ષરોની સંખ્યા અને તે પ્રત્યેકના ક્રમિક મૂલ્યના નિર્દેશ માટે જે ઘટકો કલ્પવામાં આવ્યાં છે તેને  </a:t>
            </a:r>
            <a:r>
              <a:rPr lang="gu-IN" dirty="0" smtClean="0">
                <a:solidFill>
                  <a:srgbClr val="00B0F0"/>
                </a:solidFill>
              </a:rPr>
              <a:t>‘ગણ’ </a:t>
            </a:r>
            <a:r>
              <a:rPr lang="gu-IN" dirty="0" smtClean="0"/>
              <a:t>કહેવામાં આવે છે. </a:t>
            </a:r>
            <a:r>
              <a:rPr lang="gu-IN" dirty="0" smtClean="0">
                <a:solidFill>
                  <a:srgbClr val="00B0F0"/>
                </a:solidFill>
              </a:rPr>
              <a:t>દરેક ગણમાં ‘ત્રણ’ અક્ષરો હોય છે. </a:t>
            </a:r>
            <a:endParaRPr lang="en-IN" dirty="0" smtClean="0">
              <a:solidFill>
                <a:srgbClr val="00B0F0"/>
              </a:solidFill>
            </a:endParaRPr>
          </a:p>
          <a:p>
            <a:endParaRPr lang="en-IN" dirty="0" smtClean="0">
              <a:solidFill>
                <a:srgbClr val="00B0F0"/>
              </a:solidFill>
            </a:endParaRPr>
          </a:p>
          <a:p>
            <a:r>
              <a:rPr lang="en-IN" dirty="0" smtClean="0"/>
              <a:t>   </a:t>
            </a:r>
            <a:r>
              <a:rPr lang="gu-IN" dirty="0" smtClean="0"/>
              <a:t> </a:t>
            </a:r>
            <a:r>
              <a:rPr lang="gu-IN" dirty="0" smtClean="0">
                <a:solidFill>
                  <a:srgbClr val="00B0F0"/>
                </a:solidFill>
              </a:rPr>
              <a:t>કુલ ગણ સંખ્યા ‘આઠ’ છે. </a:t>
            </a:r>
            <a:r>
              <a:rPr lang="gu-IN" dirty="0" smtClean="0"/>
              <a:t>આ ગણોને યાદ રાખવા માટે તેને </a:t>
            </a:r>
            <a:r>
              <a:rPr lang="gu-IN" dirty="0" smtClean="0">
                <a:solidFill>
                  <a:srgbClr val="00B0F0"/>
                </a:solidFill>
              </a:rPr>
              <a:t>એકાક્ષરી નામો – ય,મ, ત, ર, જ, ભ, ન, સ,  </a:t>
            </a:r>
            <a:r>
              <a:rPr lang="gu-IN" dirty="0" smtClean="0"/>
              <a:t>એ રીતે આપવામાં આવ્યાં છે. </a:t>
            </a:r>
            <a:endParaRPr lang="en-IN" dirty="0" smtClean="0"/>
          </a:p>
          <a:p>
            <a:endParaRPr lang="en-IN" dirty="0" smtClean="0"/>
          </a:p>
          <a:p>
            <a:r>
              <a:rPr lang="gu-IN" dirty="0" smtClean="0"/>
              <a:t>અને એ દરેક ગણમાં ત્રણે અક્ષરોની લઘુ ગુરુ રૂપમાં મૂલ્યવત્તા કેટલી છે તે દર્શાવવા............................     </a:t>
            </a:r>
            <a:r>
              <a:rPr lang="gu-IN" dirty="0" smtClean="0">
                <a:solidFill>
                  <a:srgbClr val="00B0F0"/>
                </a:solidFill>
              </a:rPr>
              <a:t>‘યમાતારાજભાનસલગા’ એવું સૂત્ર યોજવામાં આવ્યું છે. </a:t>
            </a:r>
            <a:r>
              <a:rPr lang="gu-IN" dirty="0" smtClean="0"/>
              <a:t>જે ગણ હોય તે અને તેની પછીના બે વર્ણનું મૂલ્ય લઘુ ગુરુ વર્ણોના રૂપમાં નીકળી આવે એ રીતે સૂત્રની યોજના છે.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572560" cy="6286544"/>
          </a:xfrm>
        </p:spPr>
        <p:txBody>
          <a:bodyPr/>
          <a:lstStyle/>
          <a:p>
            <a:endParaRPr lang="en-IN" dirty="0" smtClean="0"/>
          </a:p>
          <a:p>
            <a:r>
              <a:rPr lang="gu-IN" dirty="0" smtClean="0"/>
              <a:t>યમાતારાજભાનસલગા</a:t>
            </a:r>
          </a:p>
          <a:p>
            <a:r>
              <a:rPr lang="gu-IN" dirty="0" smtClean="0">
                <a:solidFill>
                  <a:srgbClr val="FF0000"/>
                </a:solidFill>
              </a:rPr>
              <a:t>યમાતા     U  _   _       લગાગા </a:t>
            </a:r>
          </a:p>
          <a:p>
            <a:r>
              <a:rPr lang="gu-IN" dirty="0" smtClean="0">
                <a:solidFill>
                  <a:srgbClr val="0070C0"/>
                </a:solidFill>
              </a:rPr>
              <a:t>માતારા    _ _ _    ગાગાગા </a:t>
            </a:r>
          </a:p>
          <a:p>
            <a:r>
              <a:rPr lang="gu-IN" dirty="0" smtClean="0">
                <a:solidFill>
                  <a:srgbClr val="00B050"/>
                </a:solidFill>
              </a:rPr>
              <a:t>તારાજ      _   _  U       ગાગાલ </a:t>
            </a:r>
          </a:p>
          <a:p>
            <a:r>
              <a:rPr lang="gu-IN" dirty="0" smtClean="0">
                <a:solidFill>
                  <a:srgbClr val="C00000"/>
                </a:solidFill>
              </a:rPr>
              <a:t>રાજભા    _  U  _       ગાલગા </a:t>
            </a:r>
          </a:p>
          <a:p>
            <a:r>
              <a:rPr lang="gu-IN" dirty="0" smtClean="0">
                <a:solidFill>
                  <a:srgbClr val="00B0F0"/>
                </a:solidFill>
              </a:rPr>
              <a:t>જભાન     U  _  U        લગાલ     </a:t>
            </a:r>
          </a:p>
          <a:p>
            <a:r>
              <a:rPr lang="gu-IN" dirty="0" smtClean="0">
                <a:solidFill>
                  <a:srgbClr val="FF0000"/>
                </a:solidFill>
              </a:rPr>
              <a:t>ભાનસ    _  U  </a:t>
            </a:r>
            <a:r>
              <a:rPr lang="gu-IN" smtClean="0">
                <a:solidFill>
                  <a:srgbClr val="FF0000"/>
                </a:solidFill>
              </a:rPr>
              <a:t>U         ગા લ લ  </a:t>
            </a:r>
            <a:endParaRPr lang="gu-IN" dirty="0" smtClean="0">
              <a:solidFill>
                <a:srgbClr val="FF0000"/>
              </a:solidFill>
            </a:endParaRPr>
          </a:p>
          <a:p>
            <a:r>
              <a:rPr lang="gu-IN" dirty="0" smtClean="0">
                <a:solidFill>
                  <a:srgbClr val="7030A0"/>
                </a:solidFill>
              </a:rPr>
              <a:t>નસલ    U  U  U         લલલ   </a:t>
            </a:r>
          </a:p>
          <a:p>
            <a:r>
              <a:rPr lang="gu-IN" dirty="0" smtClean="0">
                <a:solidFill>
                  <a:srgbClr val="00B050"/>
                </a:solidFill>
              </a:rPr>
              <a:t>સલગા    U  U  _        લ લ ગા </a:t>
            </a:r>
            <a:endParaRPr lang="en-IN" dirty="0">
              <a:solidFill>
                <a:srgbClr val="00B050"/>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715436" cy="6215106"/>
          </a:xfrm>
        </p:spPr>
        <p:txBody>
          <a:bodyPr/>
          <a:lstStyle/>
          <a:p>
            <a:endParaRPr lang="en-IN" dirty="0" smtClean="0">
              <a:solidFill>
                <a:srgbClr val="FF0000"/>
              </a:solidFill>
            </a:endParaRPr>
          </a:p>
          <a:p>
            <a:r>
              <a:rPr lang="gu-IN" sz="3200" dirty="0" smtClean="0">
                <a:solidFill>
                  <a:srgbClr val="FF0000"/>
                </a:solidFill>
              </a:rPr>
              <a:t>ચરણ-</a:t>
            </a:r>
            <a:r>
              <a:rPr lang="gu-IN" sz="1800" dirty="0" smtClean="0"/>
              <a:t>કાવ્યની પંક્તિમાં યતિનું સ્થાન આવતા પંક્તિનું વિભાજન થાય છે ત્યારે એ પંક્તિના એક એકમને ચરણ કહેવાય છે. આ ચરણમાં વાક્યની પૂર્ણતા કે અપૂર્ણતા રહેલી હોય છે. પણ અક્ષર કે માત્રાની સંખ્યા એમાં નક્કી હોય છે. </a:t>
            </a:r>
          </a:p>
          <a:p>
            <a:endParaRPr lang="gu-IN" sz="1800" dirty="0" smtClean="0"/>
          </a:p>
          <a:p>
            <a:r>
              <a:rPr lang="gu-IN" sz="3200" dirty="0" smtClean="0">
                <a:solidFill>
                  <a:srgbClr val="FF0000"/>
                </a:solidFill>
              </a:rPr>
              <a:t>સંધિ-</a:t>
            </a:r>
            <a:r>
              <a:rPr lang="gu-IN" sz="3200" dirty="0" smtClean="0"/>
              <a:t> </a:t>
            </a:r>
            <a:r>
              <a:rPr lang="gu-IN" sz="1800" dirty="0" smtClean="0"/>
              <a:t>માત્રામેળ છંદોમાં ગણ વ્યવસ્થા હોતી નથી, પરંતુ માત્રામેળ છંદની પંક્તિ અમુક ખંડોમાં પઠનના લય પ્રમાણે વહેંચાઈ જાય છે ત્યારે તે પ્રત્યેક ખંડના માત્રા જૂથને સંધિ કહે છે. સંધિ બે પ્રકારની જોવા મળે છે. </a:t>
            </a:r>
          </a:p>
          <a:p>
            <a:r>
              <a:rPr lang="gu-IN" sz="1800" dirty="0" smtClean="0"/>
              <a:t>      </a:t>
            </a:r>
            <a:r>
              <a:rPr lang="gu-IN" sz="1800" dirty="0" smtClean="0">
                <a:solidFill>
                  <a:srgbClr val="00B0F0"/>
                </a:solidFill>
              </a:rPr>
              <a:t>(૧) આવૃત્ત સંધિ </a:t>
            </a:r>
            <a:r>
              <a:rPr lang="gu-IN" sz="1800" dirty="0" smtClean="0"/>
              <a:t>–જ્યારે એક સરખી માત્રાઓનું જૂથ ફરી ફરી દોહરાવાતું હોય ત્યારે તેને આવૃત્ત સંધિ કહેવામાં આવે છે. આવૃત્ત એટલે કે માત્રામેળ છંદોમાં આવર્તનો – ત્રિકલ સંધિ, ચતુષ્કલ સંધિ, પંચકલ સંધિ અને સપ્તકલ સંધિનાં હોય છે. ત્રિકલમાં ત્રણ માત્રા, ચતુષ્કલમાં ચાર માત્રા, પંચકલમાં પાંચ માત્રા અને સપ્તકલમાં સાત માત્રાનું જૂથ હોય છે.      </a:t>
            </a:r>
          </a:p>
          <a:p>
            <a:r>
              <a:rPr lang="gu-IN" sz="1800" dirty="0" smtClean="0"/>
              <a:t>       </a:t>
            </a:r>
            <a:r>
              <a:rPr lang="gu-IN" sz="1800" dirty="0" smtClean="0">
                <a:solidFill>
                  <a:srgbClr val="00B0F0"/>
                </a:solidFill>
              </a:rPr>
              <a:t>(૨) અનાવૃત્ત સંધિ- </a:t>
            </a:r>
            <a:r>
              <a:rPr lang="gu-IN" sz="1800" dirty="0" smtClean="0"/>
              <a:t>અક્ષરમેળ અથવા રૂપમેળ છંદોમાં ખંડ યતિ પ્રમાણે પડે છે, એમાં એક ને એક ગણનાં એકથી વધુ આવર્તનો આવતાં હોય તો પણ તે પ્રમાણે ખંડો પડતાં ન હોવાથી તેમને અનાવૃત્ત સંધિવાળા છંદો તરીકે ઓળખવામાં આવે છે.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714356"/>
            <a:ext cx="8143932" cy="5734072"/>
          </a:xfrm>
        </p:spPr>
        <p:txBody>
          <a:bodyPr/>
          <a:lstStyle/>
          <a:p>
            <a:endParaRPr lang="en-IN" dirty="0" smtClean="0"/>
          </a:p>
          <a:p>
            <a:r>
              <a:rPr lang="gu-IN" sz="3200" dirty="0" smtClean="0">
                <a:solidFill>
                  <a:srgbClr val="FF0000"/>
                </a:solidFill>
              </a:rPr>
              <a:t>યતિ-</a:t>
            </a:r>
            <a:r>
              <a:rPr lang="gu-IN" sz="1800" dirty="0" smtClean="0"/>
              <a:t> કાવ્યની પંક્તિનું ગાન કે પઠન કરતી વેળા જે જગ્યાએ અટકીને વિરામ લેવો પડે છે તે વિરામને યતિ કહેવામાં આવે છે. યતિને લીધે પંક્તિના ખંડ પડે છે તેથી યતિવાળો છંદ સખંડ કહેવાય છે અને યતિ વિનાનો છંદ અખંડ કહેવાય છે. યતિની પૂર્વેનો સ્વર હંમેશા ગુરુ હોય છે. </a:t>
            </a:r>
          </a:p>
          <a:p>
            <a:r>
              <a:rPr lang="gu-IN" sz="3200" dirty="0" smtClean="0">
                <a:solidFill>
                  <a:srgbClr val="FF0000"/>
                </a:solidFill>
              </a:rPr>
              <a:t>યતિભંગ –</a:t>
            </a:r>
            <a:r>
              <a:rPr lang="gu-IN" sz="1800" dirty="0" smtClean="0"/>
              <a:t> કાવ્યમાં છંદનું બંધારણ, યતિનું સ્થાન નિશ્ચિત હોય છે. પરંતુ કેટલીક વખત એક શબ્દ પૂરો ન થતો હોય અને શબ્દ તૂટતો હોય તો કવિ પોતાની રીતે યતિના સ્થાનમાં છૂટ લે છે અને એનું સ્થાન ગમે ત્યાં મૂકે છે. આ યતિના સ્થાનમાં ફેરફાર થતાં શબ્દ ઉચ્ચાર વખતે તૂટી જાય છે તેથી તેને યતિ ભંગ થયો કહેવાય,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428604"/>
            <a:ext cx="8329642" cy="6000792"/>
          </a:xfrm>
        </p:spPr>
        <p:txBody>
          <a:bodyPr/>
          <a:lstStyle/>
          <a:p>
            <a:endParaRPr lang="en-IN" dirty="0" smtClean="0"/>
          </a:p>
          <a:p>
            <a:r>
              <a:rPr lang="gu-IN" sz="3200" dirty="0" smtClean="0">
                <a:solidFill>
                  <a:srgbClr val="FF0000"/>
                </a:solidFill>
              </a:rPr>
              <a:t>શ્રુતિભંગ –</a:t>
            </a:r>
            <a:r>
              <a:rPr lang="gu-IN" sz="1800" dirty="0" smtClean="0"/>
              <a:t>છંદમાં ગણની રચનામાં લઘુ ગુરુ નિશ્ચિત સ્થાનમાં હોય છે પરંતુ કવિઓ કેટલીક વખત કાવ્યનો પ્રાસ સાચવવા એક ગુરુને સ્થાને બે લઘુ અક્ષરો મૂકે છે આને શ્રુતિ ભંગ થયો કહેવાય. </a:t>
            </a:r>
          </a:p>
          <a:p>
            <a:r>
              <a:rPr lang="gu-IN" sz="3200" dirty="0" smtClean="0">
                <a:solidFill>
                  <a:srgbClr val="FF0000"/>
                </a:solidFill>
              </a:rPr>
              <a:t>શ્લોકભંગ-</a:t>
            </a:r>
            <a:r>
              <a:rPr lang="gu-IN" sz="3200" dirty="0" smtClean="0"/>
              <a:t> </a:t>
            </a:r>
            <a:r>
              <a:rPr lang="gu-IN" sz="1800" dirty="0" smtClean="0"/>
              <a:t>એક કડીમાં ચાર ચરણ હોય પરંતુ કવિનો વિચાર અથવા ભાવ ચાર ચરણોમાં ન સમાઈ શકે, કવિ પિછોડી પ્રમાણે સોડ તાણવાને બદલે વધુ ચરણોમાં વિચાર અથવા ભાવને વહેવડાવે ત્યારે શ્લોકભંગ થયો કહેવાય. </a:t>
            </a:r>
          </a:p>
          <a:p>
            <a:r>
              <a:rPr lang="gu-IN" sz="3200" dirty="0" smtClean="0">
                <a:solidFill>
                  <a:srgbClr val="FF0000"/>
                </a:solidFill>
              </a:rPr>
              <a:t>છંદ મિશ્રણ – </a:t>
            </a:r>
            <a:r>
              <a:rPr lang="gu-IN" sz="1800" dirty="0" smtClean="0"/>
              <a:t>છંદ મિશ્રણ એટલે જુદાં જુદાં છંદોના મિશ્રણથી જે છંદ બને તેને મિશ્રોપજાતિ છંદ કહેવામાં આવે છે એમાં ૧૧ અક્ષરનાં છંદથી માંડીને ૧૭ અક્ષરનાં છંદ સુધીનાં રૂપમેળ છંદોનું મિશ્રણ કરી શકાય છે. ઇન્દ્રવજ્રા અને ઉપેન્દ્રવજ્રા બંને ૧૧ અક્ષરનાં અખંડ રૂપમેળનાં છંદો છે, આ બે છંદનું મિશ્રણ કરવાથી ઉપજાતિ છંદ તૈયાર થાય છે.                       </a:t>
            </a:r>
            <a:r>
              <a:rPr lang="gu-IN" dirty="0" smtClean="0"/>
              <a:t>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357166"/>
            <a:ext cx="8429684" cy="6000792"/>
          </a:xfrm>
        </p:spPr>
        <p:txBody>
          <a:bodyPr>
            <a:normAutofit fontScale="92500" lnSpcReduction="20000"/>
          </a:bodyPr>
          <a:lstStyle/>
          <a:p>
            <a:endParaRPr lang="gu-IN" sz="2400" dirty="0" smtClean="0"/>
          </a:p>
          <a:p>
            <a:pPr lvl="3">
              <a:buNone/>
            </a:pPr>
            <a:r>
              <a:rPr lang="gu-IN" sz="3200" dirty="0" smtClean="0">
                <a:solidFill>
                  <a:srgbClr val="FF0000"/>
                </a:solidFill>
              </a:rPr>
              <a:t> </a:t>
            </a:r>
          </a:p>
          <a:p>
            <a:pPr>
              <a:buFontTx/>
              <a:buChar char="-"/>
            </a:pPr>
            <a:r>
              <a:rPr lang="gu-IN" sz="2800" dirty="0" smtClean="0">
                <a:solidFill>
                  <a:srgbClr val="00B0F0"/>
                </a:solidFill>
              </a:rPr>
              <a:t>-સખંડ રૂપમેળ છંદો-  </a:t>
            </a:r>
            <a:r>
              <a:rPr lang="gu-IN" sz="2400" dirty="0" smtClean="0"/>
              <a:t>મંદાક્રાંતા, હરિણી, શિખરિણી, પૃથ્વી, સ્રગ્ધરા, શાર્દૂલવિક્રીડિત, શાલિની, માલિની. </a:t>
            </a:r>
          </a:p>
          <a:p>
            <a:pPr>
              <a:buFontTx/>
              <a:buChar char="-"/>
            </a:pPr>
            <a:endParaRPr lang="gu-IN" sz="2400" dirty="0" smtClean="0">
              <a:solidFill>
                <a:srgbClr val="00B0F0"/>
              </a:solidFill>
            </a:endParaRPr>
          </a:p>
          <a:p>
            <a:pPr>
              <a:buFontTx/>
              <a:buChar char="-"/>
            </a:pPr>
            <a:r>
              <a:rPr lang="gu-IN" sz="2800" dirty="0" smtClean="0">
                <a:solidFill>
                  <a:srgbClr val="00B0F0"/>
                </a:solidFill>
              </a:rPr>
              <a:t>- અખંડ રૂપમેળ છંદો-  </a:t>
            </a:r>
            <a:r>
              <a:rPr lang="gu-IN" sz="2400" dirty="0" smtClean="0"/>
              <a:t>ઇંદ્રવજ્રા, તોટક, ઉપેન્દ્ર્વજ્રા, દ્રુતવિલંબિત, ભુજંગી, વસંતતિલકા.</a:t>
            </a:r>
          </a:p>
          <a:p>
            <a:pPr>
              <a:buFontTx/>
              <a:buChar char="-"/>
            </a:pPr>
            <a:endParaRPr lang="gu-IN" sz="2400" dirty="0" smtClean="0"/>
          </a:p>
          <a:p>
            <a:pPr>
              <a:buFontTx/>
              <a:buChar char="-"/>
            </a:pPr>
            <a:r>
              <a:rPr lang="gu-IN" sz="2800" dirty="0" smtClean="0">
                <a:solidFill>
                  <a:srgbClr val="00B0F0"/>
                </a:solidFill>
              </a:rPr>
              <a:t>માત્રામેળ છંદો-</a:t>
            </a:r>
            <a:r>
              <a:rPr lang="gu-IN" sz="2400" dirty="0" smtClean="0">
                <a:solidFill>
                  <a:srgbClr val="00B0F0"/>
                </a:solidFill>
              </a:rPr>
              <a:t>  </a:t>
            </a:r>
            <a:r>
              <a:rPr lang="gu-IN" sz="2400" dirty="0" smtClean="0"/>
              <a:t>ચોપાઈ,   કટાવ, રોળા, દોહરો, સોરઠો, હરિગીત, સવૈયા, ઝૂલણા, ગુલબંકી,</a:t>
            </a:r>
          </a:p>
          <a:p>
            <a:pPr>
              <a:buFontTx/>
              <a:buChar char="-"/>
            </a:pPr>
            <a:endParaRPr lang="gu-IN" sz="3000" dirty="0" smtClean="0"/>
          </a:p>
          <a:p>
            <a:pPr>
              <a:buFontTx/>
              <a:buChar char="-"/>
            </a:pPr>
            <a:r>
              <a:rPr lang="gu-IN" sz="3000" dirty="0" smtClean="0">
                <a:solidFill>
                  <a:srgbClr val="00B0F0"/>
                </a:solidFill>
              </a:rPr>
              <a:t>અક્ષરમેળ છંદો </a:t>
            </a:r>
            <a:r>
              <a:rPr lang="gu-IN" sz="2400" dirty="0" smtClean="0"/>
              <a:t>–અનુષ્ટુપ </a:t>
            </a:r>
          </a:p>
          <a:p>
            <a:pPr>
              <a:buFontTx/>
              <a:buChar char="-"/>
            </a:pPr>
            <a:endParaRPr lang="gu-IN" sz="2400" dirty="0" smtClean="0"/>
          </a:p>
          <a:p>
            <a:pPr>
              <a:buFontTx/>
              <a:buChar char="-"/>
            </a:pPr>
            <a:r>
              <a:rPr lang="gu-IN" sz="3000" dirty="0" smtClean="0">
                <a:solidFill>
                  <a:srgbClr val="00B0F0"/>
                </a:solidFill>
              </a:rPr>
              <a:t>સંખ્યામેળ છંદ </a:t>
            </a:r>
            <a:r>
              <a:rPr lang="gu-IN" sz="2400" dirty="0" smtClean="0"/>
              <a:t>–મનહર     </a:t>
            </a:r>
          </a:p>
          <a:p>
            <a:pPr>
              <a:buFontTx/>
              <a:buChar char="-"/>
            </a:pPr>
            <a:endParaRPr lang="gu-IN" sz="2400" dirty="0" smtClean="0"/>
          </a:p>
          <a:p>
            <a:pPr>
              <a:buFontTx/>
              <a:buChar char="-"/>
            </a:pPr>
            <a:r>
              <a:rPr lang="gu-IN" sz="2400" dirty="0" smtClean="0"/>
              <a:t>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3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slide(fromBottom)">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slide(fromBottom)">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401080" cy="6143668"/>
          </a:xfrm>
        </p:spPr>
        <p:txBody>
          <a:bodyPr/>
          <a:lstStyle/>
          <a:p>
            <a:pPr>
              <a:buNone/>
            </a:pPr>
            <a:r>
              <a:rPr lang="gu-IN" sz="2800" dirty="0" smtClean="0"/>
              <a:t>                  </a:t>
            </a:r>
          </a:p>
          <a:p>
            <a:pPr>
              <a:buNone/>
            </a:pPr>
            <a:r>
              <a:rPr lang="gu-IN" sz="2800" dirty="0" smtClean="0">
                <a:solidFill>
                  <a:srgbClr val="92D050"/>
                </a:solidFill>
              </a:rPr>
              <a:t>               રૂપમેળ છંદો(</a:t>
            </a:r>
            <a:r>
              <a:rPr lang="gu-IN" sz="2800" dirty="0" smtClean="0">
                <a:solidFill>
                  <a:srgbClr val="00B050"/>
                </a:solidFill>
              </a:rPr>
              <a:t>સખંડ રૂપમેળ છંદો) </a:t>
            </a:r>
          </a:p>
          <a:p>
            <a:pPr>
              <a:buFontTx/>
              <a:buChar char="-"/>
            </a:pPr>
            <a:endParaRPr lang="gu-IN" sz="3200" dirty="0" smtClean="0">
              <a:solidFill>
                <a:srgbClr val="FF0000"/>
              </a:solidFill>
            </a:endParaRPr>
          </a:p>
          <a:p>
            <a:pPr>
              <a:buFontTx/>
              <a:buChar char="-"/>
            </a:pPr>
            <a:r>
              <a:rPr lang="gu-IN" sz="3200" dirty="0" smtClean="0">
                <a:solidFill>
                  <a:srgbClr val="FF0000"/>
                </a:solidFill>
              </a:rPr>
              <a:t>મંદાક્રાંતા-</a:t>
            </a:r>
          </a:p>
          <a:p>
            <a:pPr>
              <a:buFontTx/>
              <a:buChar char="-"/>
            </a:pPr>
            <a:r>
              <a:rPr lang="gu-IN" sz="2800" dirty="0" smtClean="0"/>
              <a:t>હા પસ્તાવો, વિપુલ ઝરણું, સ્વર્ગથી ઊતર્યું છે.</a:t>
            </a:r>
            <a:endParaRPr lang="en-IN" sz="2800" dirty="0" smtClean="0"/>
          </a:p>
          <a:p>
            <a:pPr>
              <a:buFontTx/>
              <a:buChar char="-"/>
            </a:pPr>
            <a:r>
              <a:rPr lang="gu-IN" sz="2800" dirty="0" smtClean="0"/>
              <a:t>    મ        ભ      ન        ત       ત      ગાગા </a:t>
            </a:r>
          </a:p>
          <a:p>
            <a:pPr>
              <a:buFontTx/>
              <a:buChar char="-"/>
            </a:pPr>
            <a:r>
              <a:rPr lang="gu-IN" sz="2800" dirty="0" smtClean="0">
                <a:solidFill>
                  <a:srgbClr val="FF0000"/>
                </a:solidFill>
              </a:rPr>
              <a:t> _ _ _  </a:t>
            </a:r>
            <a:r>
              <a:rPr lang="gu-IN" sz="2800" dirty="0" smtClean="0"/>
              <a:t>| </a:t>
            </a:r>
            <a:r>
              <a:rPr lang="gu-IN" sz="2800" dirty="0" smtClean="0">
                <a:solidFill>
                  <a:srgbClr val="FF0000"/>
                </a:solidFill>
              </a:rPr>
              <a:t>_   u   u </a:t>
            </a:r>
            <a:r>
              <a:rPr lang="gu-IN" sz="2800" dirty="0" smtClean="0"/>
              <a:t>| </a:t>
            </a:r>
            <a:r>
              <a:rPr lang="gu-IN" sz="2800" dirty="0" smtClean="0">
                <a:solidFill>
                  <a:srgbClr val="FF0000"/>
                </a:solidFill>
              </a:rPr>
              <a:t>u   u u </a:t>
            </a:r>
            <a:r>
              <a:rPr lang="gu-IN" sz="2800" dirty="0" smtClean="0"/>
              <a:t>|  </a:t>
            </a:r>
            <a:r>
              <a:rPr lang="gu-IN" sz="2800" dirty="0" smtClean="0">
                <a:solidFill>
                  <a:srgbClr val="FF0000"/>
                </a:solidFill>
              </a:rPr>
              <a:t>_   _   u</a:t>
            </a:r>
            <a:r>
              <a:rPr lang="gu-IN" sz="2800" dirty="0" smtClean="0"/>
              <a:t>|  </a:t>
            </a:r>
            <a:r>
              <a:rPr lang="gu-IN" sz="2800" dirty="0" smtClean="0">
                <a:solidFill>
                  <a:srgbClr val="FF0000"/>
                </a:solidFill>
              </a:rPr>
              <a:t>_   _ u</a:t>
            </a:r>
            <a:r>
              <a:rPr lang="gu-IN" sz="2800" dirty="0" smtClean="0"/>
              <a:t>|  </a:t>
            </a:r>
            <a:r>
              <a:rPr lang="gu-IN" sz="2800" dirty="0" smtClean="0">
                <a:solidFill>
                  <a:srgbClr val="FF0000"/>
                </a:solidFill>
              </a:rPr>
              <a:t>_ _</a:t>
            </a:r>
          </a:p>
          <a:p>
            <a:pPr>
              <a:buFontTx/>
              <a:buChar char="-"/>
            </a:pPr>
            <a:r>
              <a:rPr lang="gu-IN" sz="2800" dirty="0" smtClean="0">
                <a:solidFill>
                  <a:schemeClr val="accent4">
                    <a:lumMod val="60000"/>
                    <a:lumOff val="40000"/>
                  </a:schemeClr>
                </a:solidFill>
              </a:rPr>
              <a:t>હા પસ્તા|વો, વિપુ |લ ઝર|ણું, સ્વર્ગ|થી ઊત | ર્યું છે   </a:t>
            </a:r>
            <a:endParaRPr lang="en-IN" sz="2800" dirty="0" smtClean="0">
              <a:solidFill>
                <a:schemeClr val="accent4">
                  <a:lumMod val="60000"/>
                  <a:lumOff val="40000"/>
                </a:schemeClr>
              </a:solidFill>
            </a:endParaRPr>
          </a:p>
          <a:p>
            <a:pPr>
              <a:buFontTx/>
              <a:buChar char="-"/>
            </a:pPr>
            <a:r>
              <a:rPr lang="gu-IN" sz="2800" dirty="0" smtClean="0"/>
              <a:t>   </a:t>
            </a:r>
            <a:endParaRPr lang="en-IN" sz="2800" dirty="0" smtClean="0"/>
          </a:p>
          <a:p>
            <a:pPr>
              <a:buFontTx/>
              <a:buChar char="-"/>
            </a:pPr>
            <a:r>
              <a:rPr lang="gu-IN" sz="2800" dirty="0" smtClean="0"/>
              <a:t>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3000"/>
                                        <p:tgtEl>
                                          <p:spTgt spid="3">
                                            <p:txEl>
                                              <p:pRg st="6" end="6"/>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lide(fromBottom)">
                                      <p:cBhvr>
                                        <p:cTn id="30" dur="3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14290"/>
            <a:ext cx="8186766" cy="6000792"/>
          </a:xfrm>
        </p:spPr>
        <p:txBody>
          <a:bodyPr>
            <a:normAutofit/>
          </a:bodyPr>
          <a:lstStyle/>
          <a:p>
            <a:endParaRPr lang="gu-IN" sz="2400" dirty="0" smtClean="0"/>
          </a:p>
          <a:p>
            <a:r>
              <a:rPr lang="gu-IN" sz="2400" dirty="0" smtClean="0">
                <a:solidFill>
                  <a:srgbClr val="FF0000"/>
                </a:solidFill>
              </a:rPr>
              <a:t>છંદનો પ્રકાર –    સખંડ રૂપમેળનો છંદ </a:t>
            </a:r>
          </a:p>
          <a:p>
            <a:r>
              <a:rPr lang="gu-IN" sz="2400" dirty="0" smtClean="0">
                <a:solidFill>
                  <a:srgbClr val="92D050"/>
                </a:solidFill>
              </a:rPr>
              <a:t>છંદનું નામ -    મંદાક્રાંતા </a:t>
            </a:r>
          </a:p>
          <a:p>
            <a:r>
              <a:rPr lang="gu-IN" sz="2400" dirty="0" smtClean="0">
                <a:solidFill>
                  <a:srgbClr val="00B0F0"/>
                </a:solidFill>
              </a:rPr>
              <a:t>અક્ષર-          ૧૭ </a:t>
            </a:r>
          </a:p>
          <a:p>
            <a:r>
              <a:rPr lang="gu-IN" sz="2400" dirty="0" smtClean="0">
                <a:solidFill>
                  <a:srgbClr val="FFC000"/>
                </a:solidFill>
              </a:rPr>
              <a:t>બંધારણ/ગણ-  મભનતતગાગા</a:t>
            </a:r>
          </a:p>
          <a:p>
            <a:r>
              <a:rPr lang="gu-IN" sz="2400" dirty="0" smtClean="0">
                <a:solidFill>
                  <a:srgbClr val="0070C0"/>
                </a:solidFill>
              </a:rPr>
              <a:t>યતિ-           ૪ અને ૧૦ માં અક્ષરે</a:t>
            </a:r>
          </a:p>
          <a:p>
            <a:r>
              <a:rPr lang="gu-IN" sz="2400" dirty="0" smtClean="0">
                <a:solidFill>
                  <a:srgbClr val="00B050"/>
                </a:solidFill>
              </a:rPr>
              <a:t>લગાત્મક રૂપ-  ગાગાગા,ગાલલ,લલલ,ગાગાલ,ગાગાલ,ગાગા</a:t>
            </a:r>
            <a:r>
              <a:rPr lang="gu-IN" sz="2400" dirty="0" smtClean="0"/>
              <a:t>                                 </a:t>
            </a:r>
          </a:p>
          <a:p>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28604"/>
            <a:ext cx="7772400" cy="6072230"/>
          </a:xfrm>
        </p:spPr>
        <p:txBody>
          <a:bodyPr/>
          <a:lstStyle/>
          <a:p>
            <a:r>
              <a:rPr lang="gu-IN" dirty="0" smtClean="0"/>
              <a:t>મંદાક્રાંતા </a:t>
            </a:r>
          </a:p>
          <a:p>
            <a:r>
              <a:rPr lang="gu-IN" sz="2800" dirty="0" smtClean="0">
                <a:solidFill>
                  <a:srgbClr val="00B0F0"/>
                </a:solidFill>
              </a:rPr>
              <a:t>બેઠી ખાટે, ફરિ વળિ બધે, મેડિયે ઓરડામાં</a:t>
            </a:r>
          </a:p>
          <a:p>
            <a:pPr>
              <a:buFontTx/>
              <a:buChar char="-"/>
            </a:pPr>
            <a:r>
              <a:rPr lang="gu-IN" sz="2400" dirty="0" smtClean="0"/>
              <a:t>    મ        ભ      ન        ત       ત      ગાગા </a:t>
            </a:r>
          </a:p>
          <a:p>
            <a:pPr>
              <a:buFontTx/>
              <a:buChar char="-"/>
            </a:pPr>
            <a:r>
              <a:rPr lang="gu-IN" sz="2400" dirty="0" smtClean="0">
                <a:solidFill>
                  <a:srgbClr val="FF0000"/>
                </a:solidFill>
              </a:rPr>
              <a:t> _ _ _  </a:t>
            </a:r>
            <a:r>
              <a:rPr lang="gu-IN" sz="2400" dirty="0" smtClean="0"/>
              <a:t>| </a:t>
            </a:r>
            <a:r>
              <a:rPr lang="gu-IN" sz="2400" dirty="0" smtClean="0">
                <a:solidFill>
                  <a:srgbClr val="FF0000"/>
                </a:solidFill>
              </a:rPr>
              <a:t>_   u   u </a:t>
            </a:r>
            <a:r>
              <a:rPr lang="gu-IN" sz="2400" dirty="0" smtClean="0"/>
              <a:t>| </a:t>
            </a:r>
            <a:r>
              <a:rPr lang="gu-IN" sz="2400" dirty="0" smtClean="0">
                <a:solidFill>
                  <a:srgbClr val="FF0000"/>
                </a:solidFill>
              </a:rPr>
              <a:t>u   u u </a:t>
            </a:r>
            <a:r>
              <a:rPr lang="gu-IN" sz="2400" dirty="0" smtClean="0"/>
              <a:t>| </a:t>
            </a:r>
            <a:r>
              <a:rPr lang="gu-IN" sz="2400" smtClean="0">
                <a:solidFill>
                  <a:srgbClr val="FF0000"/>
                </a:solidFill>
              </a:rPr>
              <a:t>_  _ </a:t>
            </a:r>
            <a:r>
              <a:rPr lang="gu-IN" sz="2400" dirty="0" smtClean="0">
                <a:solidFill>
                  <a:srgbClr val="FF0000"/>
                </a:solidFill>
              </a:rPr>
              <a:t>u</a:t>
            </a:r>
            <a:r>
              <a:rPr lang="gu-IN" sz="2400" dirty="0" smtClean="0"/>
              <a:t>|  </a:t>
            </a:r>
            <a:r>
              <a:rPr lang="gu-IN" sz="2400" dirty="0" smtClean="0">
                <a:solidFill>
                  <a:srgbClr val="FF0000"/>
                </a:solidFill>
              </a:rPr>
              <a:t>_  _ u </a:t>
            </a:r>
            <a:r>
              <a:rPr lang="gu-IN" sz="2400" dirty="0" smtClean="0"/>
              <a:t>|  </a:t>
            </a:r>
            <a:r>
              <a:rPr lang="gu-IN" sz="2400" dirty="0" smtClean="0">
                <a:solidFill>
                  <a:srgbClr val="FF0000"/>
                </a:solidFill>
              </a:rPr>
              <a:t>_ _</a:t>
            </a:r>
          </a:p>
          <a:p>
            <a:r>
              <a:rPr lang="gu-IN" sz="2400" dirty="0" smtClean="0">
                <a:solidFill>
                  <a:srgbClr val="00B0F0"/>
                </a:solidFill>
              </a:rPr>
              <a:t>બેઠી ખા   ટે, ફરિ  વળિ બ  ધે,મેડિ   યે ઓર  ડામાં</a:t>
            </a:r>
          </a:p>
          <a:p>
            <a:pPr>
              <a:buFontTx/>
              <a:buChar char="-"/>
            </a:pPr>
            <a:r>
              <a:rPr lang="gu-IN" sz="2400" dirty="0" smtClean="0"/>
              <a:t>   </a:t>
            </a:r>
            <a:endParaRPr lang="en-IN" sz="2400" dirty="0" smtClean="0"/>
          </a:p>
          <a:p>
            <a:pPr>
              <a:buFontTx/>
              <a:buChar char="-"/>
            </a:pPr>
            <a:r>
              <a:rPr lang="gu-IN" sz="2400" dirty="0" smtClean="0"/>
              <a:t>   </a:t>
            </a:r>
            <a:endParaRPr lang="en-US" dirty="0"/>
          </a:p>
        </p:txBody>
      </p:sp>
    </p:spTree>
  </p:cSld>
  <p:clrMapOvr>
    <a:masterClrMapping/>
  </p:clrMapOvr>
  <p:transition spd="med">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85728"/>
            <a:ext cx="8329642" cy="6143668"/>
          </a:xfrm>
        </p:spPr>
        <p:txBody>
          <a:bodyPr/>
          <a:lstStyle/>
          <a:p>
            <a:endParaRPr lang="gu-IN" dirty="0" smtClean="0"/>
          </a:p>
          <a:p>
            <a:r>
              <a:rPr lang="gu-IN" dirty="0" smtClean="0">
                <a:solidFill>
                  <a:srgbClr val="FF0000"/>
                </a:solidFill>
              </a:rPr>
              <a:t>મંદાક્રાંતા</a:t>
            </a:r>
            <a:r>
              <a:rPr lang="gu-IN" dirty="0" smtClean="0"/>
              <a:t> </a:t>
            </a:r>
            <a:endParaRPr lang="gu-IN" sz="2400" dirty="0" smtClean="0"/>
          </a:p>
          <a:p>
            <a:r>
              <a:rPr lang="gu-IN" sz="2400" dirty="0" smtClean="0">
                <a:solidFill>
                  <a:srgbClr val="C00000"/>
                </a:solidFill>
              </a:rPr>
              <a:t> મંદાક્રાંતા,મભનતતગે, ગે યુગે તર્ક અશ્વે    </a:t>
            </a:r>
          </a:p>
          <a:p>
            <a:r>
              <a:rPr lang="gu-IN" sz="2400" dirty="0" smtClean="0">
                <a:solidFill>
                  <a:srgbClr val="92D050"/>
                </a:solidFill>
              </a:rPr>
              <a:t>દીઠા હેતે, સ્મૃતિ પડ બધાં, ઊકલ્યા આપ રૂડા </a:t>
            </a:r>
          </a:p>
          <a:p>
            <a:r>
              <a:rPr lang="gu-IN" sz="2400" dirty="0" smtClean="0">
                <a:solidFill>
                  <a:srgbClr val="00B0F0"/>
                </a:solidFill>
              </a:rPr>
              <a:t>બેઠી ખાટે, ફરિ વળિ બધે, મેડિયે ઓરડામાં </a:t>
            </a:r>
          </a:p>
          <a:p>
            <a:r>
              <a:rPr lang="gu-IN" sz="2400" dirty="0" smtClean="0">
                <a:solidFill>
                  <a:srgbClr val="0070C0"/>
                </a:solidFill>
              </a:rPr>
              <a:t>આવ્યા એવા, તરત સરકી, જાય ઝાખાં બપોર </a:t>
            </a:r>
          </a:p>
          <a:p>
            <a:r>
              <a:rPr lang="gu-IN" sz="2400" dirty="0" smtClean="0">
                <a:solidFill>
                  <a:srgbClr val="7030A0"/>
                </a:solidFill>
              </a:rPr>
              <a:t>જ્યાં વીતાવ્યો, પ્રથમ દશકો, મુગ્ધ દાંપત્ય કેરે        </a:t>
            </a:r>
            <a:endParaRPr lang="en-IN" dirty="0">
              <a:solidFill>
                <a:srgbClr val="7030A0"/>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3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3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3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3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3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44" y="2928934"/>
            <a:ext cx="8715436" cy="3643338"/>
          </a:xfrm>
        </p:spPr>
        <p:txBody>
          <a:bodyPr>
            <a:normAutofit/>
          </a:bodyPr>
          <a:lstStyle/>
          <a:p>
            <a:pPr algn="l"/>
            <a:endParaRPr lang="en-IN" dirty="0" smtClean="0"/>
          </a:p>
          <a:p>
            <a:pPr algn="l"/>
            <a:r>
              <a:rPr lang="gu-IN" dirty="0" smtClean="0">
                <a:solidFill>
                  <a:srgbClr val="FF0000"/>
                </a:solidFill>
              </a:rPr>
              <a:t>છંદ એટલે શું ?</a:t>
            </a:r>
          </a:p>
          <a:p>
            <a:pPr algn="just"/>
            <a:r>
              <a:rPr lang="gu-IN" sz="1800" dirty="0"/>
              <a:t> </a:t>
            </a:r>
            <a:r>
              <a:rPr lang="gu-IN" sz="1800" dirty="0" smtClean="0"/>
              <a:t>          </a:t>
            </a:r>
            <a:r>
              <a:rPr lang="gu-IN" sz="2400" dirty="0" smtClean="0"/>
              <a:t>છંદ એટલે લયબદ્ધ રીતે કાવ્યનું પઠન કરવું તે. ગુજરાતી ભાષામાં કાવ્યને લય માધુર્યની સાથે વિશેષ રીતે આકર્ષક બનાવાય. આથી છંદને લીધે કાવ્યની પંક્તિ વધુ વ્યવસ્થિત અને નિયમિત બંધાય છે. તેમાં હ્રસ્વ અને દીર્ઘ સ્વરો સહિત વ્યંજનો અને તેના દ્વારા એક નક્કી કરેલા રૂપમાં ગોઠવવામાં આવે છે જેના કારણે છંદનું બંધારણ બંધાય છે અને આ રીતે સાહિત્યકારોએ ભાષામાં પદ્યને છંદના બંધનથી બાંધી એનું સ્વરૂપ આપ્યું છે એને છંદ કહેવામાં આવે છે.        </a:t>
            </a:r>
            <a:endParaRPr lang="gu-IN" sz="1800" dirty="0" smtClean="0"/>
          </a:p>
          <a:p>
            <a:pPr algn="l"/>
            <a:endParaRPr lang="gu-IN" sz="1600" dirty="0" smtClean="0"/>
          </a:p>
          <a:p>
            <a:pPr algn="l"/>
            <a:endParaRPr lang="en-IN" dirty="0"/>
          </a:p>
        </p:txBody>
      </p:sp>
      <p:sp>
        <p:nvSpPr>
          <p:cNvPr id="2" name="Title 1"/>
          <p:cNvSpPr>
            <a:spLocks noGrp="1"/>
          </p:cNvSpPr>
          <p:nvPr>
            <p:ph type="ctrTitle"/>
          </p:nvPr>
        </p:nvSpPr>
        <p:spPr>
          <a:xfrm>
            <a:off x="685800" y="214290"/>
            <a:ext cx="7772400" cy="3386161"/>
          </a:xfrm>
        </p:spPr>
        <p:txBody>
          <a:bodyPr>
            <a:normAutofit/>
          </a:bodyPr>
          <a:lstStyle/>
          <a:p>
            <a:r>
              <a:rPr lang="gu-IN" dirty="0" smtClean="0"/>
              <a:t>ટી.વાય.બી.એ. સેમ- ૫   </a:t>
            </a:r>
            <a:br>
              <a:rPr lang="gu-IN" dirty="0" smtClean="0"/>
            </a:br>
            <a:r>
              <a:rPr lang="gu-IN" dirty="0" smtClean="0"/>
              <a:t>ગુજરાતી પેપર -૧૪</a:t>
            </a:r>
            <a:br>
              <a:rPr lang="gu-IN" dirty="0" smtClean="0"/>
            </a:br>
            <a:r>
              <a:rPr lang="gu-IN" dirty="0" smtClean="0"/>
              <a:t>છંદ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643998" cy="6215106"/>
          </a:xfrm>
        </p:spPr>
        <p:txBody>
          <a:bodyPr/>
          <a:lstStyle/>
          <a:p>
            <a:endParaRPr lang="gu-IN" dirty="0" smtClean="0"/>
          </a:p>
          <a:p>
            <a:r>
              <a:rPr lang="gu-IN" dirty="0" smtClean="0">
                <a:solidFill>
                  <a:srgbClr val="7030A0"/>
                </a:solidFill>
              </a:rPr>
              <a:t>હરિણી છંદ </a:t>
            </a:r>
          </a:p>
          <a:p>
            <a:pPr>
              <a:buNone/>
            </a:pPr>
            <a:endParaRPr lang="gu-IN" dirty="0" smtClean="0"/>
          </a:p>
          <a:p>
            <a:r>
              <a:rPr lang="gu-IN" sz="2400" dirty="0" smtClean="0">
                <a:solidFill>
                  <a:srgbClr val="FF0000"/>
                </a:solidFill>
              </a:rPr>
              <a:t>ઉપવન વિશે, સાંજે જ્યારે, હવા હસતી હતી</a:t>
            </a:r>
          </a:p>
          <a:p>
            <a:r>
              <a:rPr lang="gu-IN" sz="2400" dirty="0" smtClean="0">
                <a:solidFill>
                  <a:srgbClr val="FF0000"/>
                </a:solidFill>
              </a:rPr>
              <a:t> ન       સ         મ             ર       સ      લગા     </a:t>
            </a:r>
          </a:p>
          <a:p>
            <a:r>
              <a:rPr lang="gu-IN" sz="2800" smtClean="0">
                <a:solidFill>
                  <a:srgbClr val="7030A0"/>
                </a:solidFill>
              </a:rPr>
              <a:t>u u </a:t>
            </a:r>
            <a:r>
              <a:rPr lang="gu-IN" sz="2800" dirty="0" smtClean="0">
                <a:solidFill>
                  <a:srgbClr val="7030A0"/>
                </a:solidFill>
              </a:rPr>
              <a:t>u | u  </a:t>
            </a:r>
            <a:r>
              <a:rPr lang="gu-IN" sz="2800" smtClean="0">
                <a:solidFill>
                  <a:srgbClr val="7030A0"/>
                </a:solidFill>
              </a:rPr>
              <a:t>u  _| </a:t>
            </a:r>
            <a:r>
              <a:rPr lang="gu-IN" sz="2800" dirty="0" smtClean="0">
                <a:solidFill>
                  <a:srgbClr val="7030A0"/>
                </a:solidFill>
              </a:rPr>
              <a:t>_  </a:t>
            </a:r>
            <a:r>
              <a:rPr lang="gu-IN" sz="2800" smtClean="0">
                <a:solidFill>
                  <a:srgbClr val="7030A0"/>
                </a:solidFill>
              </a:rPr>
              <a:t>_  _ |_   u  </a:t>
            </a:r>
            <a:r>
              <a:rPr lang="gu-IN" sz="2800" dirty="0" smtClean="0">
                <a:solidFill>
                  <a:srgbClr val="7030A0"/>
                </a:solidFill>
              </a:rPr>
              <a:t>_ | u  u  _ |u   _   </a:t>
            </a:r>
          </a:p>
          <a:p>
            <a:r>
              <a:rPr lang="gu-IN" sz="2800" dirty="0" smtClean="0">
                <a:solidFill>
                  <a:srgbClr val="7030A0"/>
                </a:solidFill>
              </a:rPr>
              <a:t>ઉપવ|ન વિશે,| સાંજે જ્યા|રે, હવા| હસતી |હતી    </a:t>
            </a:r>
            <a:endParaRPr lang="en-IN" sz="2800" dirty="0" smtClean="0">
              <a:solidFill>
                <a:srgbClr val="7030A0"/>
              </a:solidFill>
            </a:endParaRPr>
          </a:p>
          <a:p>
            <a:r>
              <a:rPr lang="gu-IN" sz="2400" dirty="0" smtClean="0"/>
              <a:t>  </a:t>
            </a:r>
            <a:r>
              <a:rPr lang="gu-IN" dirty="0" smtClean="0"/>
              <a:t>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3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3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3000"/>
                                        <p:tgtEl>
                                          <p:spTgt spid="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14290"/>
            <a:ext cx="8643998" cy="6286544"/>
          </a:xfrm>
        </p:spPr>
        <p:txBody>
          <a:bodyPr/>
          <a:lstStyle/>
          <a:p>
            <a:endParaRPr lang="gu-IN" sz="2800" dirty="0" smtClean="0"/>
          </a:p>
          <a:p>
            <a:r>
              <a:rPr lang="gu-IN" sz="2800" dirty="0" smtClean="0">
                <a:solidFill>
                  <a:srgbClr val="C00000"/>
                </a:solidFill>
              </a:rPr>
              <a:t>છંદનો પ્રકાર –    સખંડ રૂપમેળનો છંદ</a:t>
            </a:r>
          </a:p>
          <a:p>
            <a:r>
              <a:rPr lang="gu-IN" sz="2800" dirty="0" smtClean="0">
                <a:solidFill>
                  <a:srgbClr val="FF0000"/>
                </a:solidFill>
              </a:rPr>
              <a:t>છંદનું નામ -    હરિણી</a:t>
            </a:r>
          </a:p>
          <a:p>
            <a:r>
              <a:rPr lang="gu-IN" sz="2800" dirty="0" smtClean="0">
                <a:solidFill>
                  <a:srgbClr val="FFC000"/>
                </a:solidFill>
              </a:rPr>
              <a:t>અક્ષર-          ૧૭</a:t>
            </a:r>
          </a:p>
          <a:p>
            <a:r>
              <a:rPr lang="gu-IN" sz="2800" dirty="0" smtClean="0">
                <a:solidFill>
                  <a:schemeClr val="accent6">
                    <a:lumMod val="75000"/>
                  </a:schemeClr>
                </a:solidFill>
              </a:rPr>
              <a:t>બંધારણ/ગણ-  નસમરસલગા</a:t>
            </a:r>
          </a:p>
          <a:p>
            <a:r>
              <a:rPr lang="gu-IN" sz="2800" dirty="0" smtClean="0">
                <a:solidFill>
                  <a:srgbClr val="92D050"/>
                </a:solidFill>
              </a:rPr>
              <a:t>યતિ-           ૬ અને ૧૦ માં અક્ષરે</a:t>
            </a:r>
          </a:p>
          <a:p>
            <a:r>
              <a:rPr lang="gu-IN" sz="2800" dirty="0" smtClean="0">
                <a:solidFill>
                  <a:srgbClr val="00B0F0"/>
                </a:solidFill>
              </a:rPr>
              <a:t>લગાત્મક રૂપ-  લલલ,લલગા,ગાગાગા,ગાલગા,લલગા, લગા.            </a:t>
            </a:r>
            <a:endParaRPr lang="en-IN" dirty="0">
              <a:solidFill>
                <a:srgbClr val="00B0F0"/>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14290"/>
            <a:ext cx="8501122" cy="6286544"/>
          </a:xfrm>
        </p:spPr>
        <p:txBody>
          <a:bodyPr/>
          <a:lstStyle/>
          <a:p>
            <a:endParaRPr lang="gu-IN" dirty="0" smtClean="0"/>
          </a:p>
          <a:p>
            <a:r>
              <a:rPr lang="gu-IN" dirty="0" smtClean="0">
                <a:solidFill>
                  <a:srgbClr val="7030A0"/>
                </a:solidFill>
              </a:rPr>
              <a:t>હરિણી </a:t>
            </a:r>
          </a:p>
          <a:p>
            <a:r>
              <a:rPr lang="gu-IN" dirty="0" smtClean="0"/>
              <a:t>અલક લટમાં, તારી વેણી, કશી લસતી હતી. </a:t>
            </a:r>
          </a:p>
          <a:p>
            <a:r>
              <a:rPr lang="gu-IN" dirty="0" smtClean="0"/>
              <a:t>ઘર ગમ જતી, ખેડૂ  કન્યા, ખિજાવત કોકિલા. </a:t>
            </a:r>
          </a:p>
          <a:p>
            <a:r>
              <a:rPr lang="gu-IN" dirty="0" smtClean="0"/>
              <a:t>ગિરિ શિખરની, ટોચે પ્હોંચી, ધરા નિરખી રહું.     </a:t>
            </a:r>
          </a:p>
          <a:p>
            <a:r>
              <a:rPr lang="gu-IN" dirty="0" smtClean="0"/>
              <a:t>વદન વપુને, ન્યારી જોતાં, કસૂર નહીં જડે. </a:t>
            </a:r>
          </a:p>
          <a:p>
            <a:r>
              <a:rPr lang="gu-IN" dirty="0" smtClean="0"/>
              <a:t>સ્વર હલકની, સામેસામી, બજે શરણાઈઓ,</a:t>
            </a:r>
          </a:p>
          <a:p>
            <a:r>
              <a:rPr lang="gu-IN" dirty="0" smtClean="0"/>
              <a:t>ચલત હરિણી, લાગે જાણે, નસે મર સેલગે</a:t>
            </a:r>
            <a:r>
              <a:rPr lang="gu-IN" dirty="0" smtClean="0">
                <a:solidFill>
                  <a:schemeClr val="accent4">
                    <a:lumMod val="60000"/>
                    <a:lumOff val="40000"/>
                  </a:schemeClr>
                </a:solidFill>
              </a:rPr>
              <a:t>.                  </a:t>
            </a:r>
            <a:endParaRPr lang="en-IN" dirty="0">
              <a:solidFill>
                <a:schemeClr val="accent4">
                  <a:lumMod val="60000"/>
                  <a:lumOff val="40000"/>
                </a:schemeClr>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amond(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14290"/>
            <a:ext cx="8572560" cy="6357982"/>
          </a:xfrm>
        </p:spPr>
        <p:txBody>
          <a:bodyPr>
            <a:normAutofit lnSpcReduction="10000"/>
          </a:bodyPr>
          <a:lstStyle/>
          <a:p>
            <a:endParaRPr lang="gu-IN" sz="3200" dirty="0" smtClean="0">
              <a:solidFill>
                <a:srgbClr val="FF0000"/>
              </a:solidFill>
            </a:endParaRPr>
          </a:p>
          <a:p>
            <a:r>
              <a:rPr lang="gu-IN" sz="3200" dirty="0" smtClean="0">
                <a:solidFill>
                  <a:srgbClr val="FF0000"/>
                </a:solidFill>
              </a:rPr>
              <a:t>શિખરિણી </a:t>
            </a:r>
          </a:p>
          <a:p>
            <a:r>
              <a:rPr lang="gu-IN" sz="2400" dirty="0" smtClean="0"/>
              <a:t>અષાઢી રાતોનાં, રિમઝિમ બધાં, ગીત ફણગે. </a:t>
            </a:r>
          </a:p>
          <a:p>
            <a:r>
              <a:rPr lang="gu-IN" sz="2400" dirty="0" smtClean="0">
                <a:solidFill>
                  <a:srgbClr val="92D050"/>
                </a:solidFill>
              </a:rPr>
              <a:t>અષાઢી</a:t>
            </a:r>
            <a:r>
              <a:rPr lang="gu-IN" sz="2400" dirty="0" smtClean="0"/>
              <a:t>| </a:t>
            </a:r>
            <a:r>
              <a:rPr lang="gu-IN" sz="2400" dirty="0" smtClean="0">
                <a:solidFill>
                  <a:srgbClr val="92D050"/>
                </a:solidFill>
              </a:rPr>
              <a:t>રાતોનાં,</a:t>
            </a:r>
            <a:r>
              <a:rPr lang="gu-IN" sz="2400" dirty="0" smtClean="0"/>
              <a:t>| </a:t>
            </a:r>
            <a:r>
              <a:rPr lang="gu-IN" sz="2400" dirty="0" smtClean="0">
                <a:solidFill>
                  <a:srgbClr val="92D050"/>
                </a:solidFill>
              </a:rPr>
              <a:t>રિમઝિ</a:t>
            </a:r>
            <a:r>
              <a:rPr lang="gu-IN" sz="2400" dirty="0" smtClean="0"/>
              <a:t>| </a:t>
            </a:r>
            <a:r>
              <a:rPr lang="gu-IN" sz="2400" dirty="0" smtClean="0">
                <a:solidFill>
                  <a:srgbClr val="92D050"/>
                </a:solidFill>
              </a:rPr>
              <a:t>મ બધાં, </a:t>
            </a:r>
            <a:r>
              <a:rPr lang="gu-IN" sz="2400" dirty="0" smtClean="0"/>
              <a:t>| </a:t>
            </a:r>
            <a:r>
              <a:rPr lang="gu-IN" sz="2400" dirty="0" smtClean="0">
                <a:solidFill>
                  <a:srgbClr val="92D050"/>
                </a:solidFill>
              </a:rPr>
              <a:t>ગીત ફ</a:t>
            </a:r>
            <a:r>
              <a:rPr lang="gu-IN" sz="2400" dirty="0" smtClean="0"/>
              <a:t> | </a:t>
            </a:r>
            <a:r>
              <a:rPr lang="gu-IN" sz="2400" dirty="0" smtClean="0">
                <a:solidFill>
                  <a:srgbClr val="92D050"/>
                </a:solidFill>
              </a:rPr>
              <a:t>ણગે.</a:t>
            </a:r>
          </a:p>
          <a:p>
            <a:endParaRPr lang="gu-IN" sz="2400" dirty="0" smtClean="0">
              <a:solidFill>
                <a:srgbClr val="92D050"/>
              </a:solidFill>
            </a:endParaRPr>
          </a:p>
          <a:p>
            <a:endParaRPr lang="gu-IN" sz="2400" dirty="0" smtClean="0">
              <a:solidFill>
                <a:srgbClr val="92D050"/>
              </a:solidFill>
            </a:endParaRPr>
          </a:p>
          <a:p>
            <a:r>
              <a:rPr lang="gu-IN" sz="2400" dirty="0" smtClean="0">
                <a:solidFill>
                  <a:srgbClr val="00B0F0"/>
                </a:solidFill>
              </a:rPr>
              <a:t> </a:t>
            </a:r>
            <a:r>
              <a:rPr lang="en-IN" sz="2400" dirty="0" smtClean="0">
                <a:solidFill>
                  <a:srgbClr val="00B0F0"/>
                </a:solidFill>
              </a:rPr>
              <a:t>U</a:t>
            </a:r>
            <a:r>
              <a:rPr lang="gu-IN" sz="2400" dirty="0" smtClean="0">
                <a:solidFill>
                  <a:srgbClr val="00B0F0"/>
                </a:solidFill>
              </a:rPr>
              <a:t> _ _ | _ _  _| U U U|  U U  _    | _   U U   |  U    _</a:t>
            </a:r>
          </a:p>
          <a:p>
            <a:r>
              <a:rPr lang="gu-IN" sz="2400" dirty="0" smtClean="0">
                <a:solidFill>
                  <a:srgbClr val="92D050"/>
                </a:solidFill>
              </a:rPr>
              <a:t>અષાઢી</a:t>
            </a:r>
            <a:r>
              <a:rPr lang="gu-IN" sz="2400" dirty="0" smtClean="0"/>
              <a:t>| </a:t>
            </a:r>
            <a:r>
              <a:rPr lang="gu-IN" sz="2400" dirty="0" smtClean="0">
                <a:solidFill>
                  <a:srgbClr val="92D050"/>
                </a:solidFill>
              </a:rPr>
              <a:t>રાતોનાં,</a:t>
            </a:r>
            <a:r>
              <a:rPr lang="gu-IN" sz="2400" dirty="0" smtClean="0"/>
              <a:t>| </a:t>
            </a:r>
            <a:r>
              <a:rPr lang="gu-IN" sz="2400" dirty="0" smtClean="0">
                <a:solidFill>
                  <a:srgbClr val="92D050"/>
                </a:solidFill>
              </a:rPr>
              <a:t>રિમઝિ</a:t>
            </a:r>
            <a:r>
              <a:rPr lang="gu-IN" sz="2400" dirty="0" smtClean="0"/>
              <a:t>| </a:t>
            </a:r>
            <a:r>
              <a:rPr lang="gu-IN" sz="2400" dirty="0" smtClean="0">
                <a:solidFill>
                  <a:srgbClr val="92D050"/>
                </a:solidFill>
              </a:rPr>
              <a:t>મ બધાં, </a:t>
            </a:r>
            <a:r>
              <a:rPr lang="gu-IN" sz="2400" dirty="0" smtClean="0"/>
              <a:t>| </a:t>
            </a:r>
            <a:r>
              <a:rPr lang="gu-IN" sz="2400" dirty="0" smtClean="0">
                <a:solidFill>
                  <a:srgbClr val="92D050"/>
                </a:solidFill>
              </a:rPr>
              <a:t>ગીત ફ</a:t>
            </a:r>
            <a:r>
              <a:rPr lang="gu-IN" sz="2400" dirty="0" smtClean="0"/>
              <a:t> | </a:t>
            </a:r>
            <a:r>
              <a:rPr lang="gu-IN" sz="2400" dirty="0" smtClean="0">
                <a:solidFill>
                  <a:srgbClr val="92D050"/>
                </a:solidFill>
              </a:rPr>
              <a:t>ણ ગે.</a:t>
            </a:r>
            <a:r>
              <a:rPr lang="gu-IN" sz="2400" dirty="0" smtClean="0"/>
              <a:t> </a:t>
            </a:r>
          </a:p>
          <a:p>
            <a:pPr>
              <a:buNone/>
            </a:pPr>
            <a:r>
              <a:rPr lang="gu-IN" sz="2400" dirty="0" smtClean="0"/>
              <a:t> </a:t>
            </a:r>
          </a:p>
          <a:p>
            <a:r>
              <a:rPr lang="gu-IN" sz="2400" dirty="0" smtClean="0"/>
              <a:t>  ય      મ       ન         સ           ભ     લ ગા </a:t>
            </a:r>
          </a:p>
          <a:p>
            <a:r>
              <a:rPr lang="en-IN" sz="2400" dirty="0" smtClean="0">
                <a:solidFill>
                  <a:srgbClr val="00B0F0"/>
                </a:solidFill>
              </a:rPr>
              <a:t>U</a:t>
            </a:r>
            <a:r>
              <a:rPr lang="gu-IN" sz="2400" dirty="0" smtClean="0">
                <a:solidFill>
                  <a:srgbClr val="00B0F0"/>
                </a:solidFill>
              </a:rPr>
              <a:t> _ _ | _ _  _ | U U U   |  U U  _  | _    U U |  U    _</a:t>
            </a:r>
          </a:p>
          <a:p>
            <a:r>
              <a:rPr lang="gu-IN" sz="2400" dirty="0" smtClean="0">
                <a:solidFill>
                  <a:srgbClr val="92D050"/>
                </a:solidFill>
              </a:rPr>
              <a:t>અષાઢી</a:t>
            </a:r>
            <a:r>
              <a:rPr lang="gu-IN" sz="2400" dirty="0" smtClean="0"/>
              <a:t>| </a:t>
            </a:r>
            <a:r>
              <a:rPr lang="gu-IN" sz="2400" dirty="0" smtClean="0">
                <a:solidFill>
                  <a:srgbClr val="92D050"/>
                </a:solidFill>
              </a:rPr>
              <a:t>રાતોનાં,</a:t>
            </a:r>
            <a:r>
              <a:rPr lang="gu-IN" sz="2400" dirty="0" smtClean="0"/>
              <a:t>| </a:t>
            </a:r>
            <a:r>
              <a:rPr lang="gu-IN" sz="2400" dirty="0" smtClean="0">
                <a:solidFill>
                  <a:srgbClr val="92D050"/>
                </a:solidFill>
              </a:rPr>
              <a:t>રિમઝિ</a:t>
            </a:r>
            <a:r>
              <a:rPr lang="gu-IN" sz="2400" dirty="0" smtClean="0"/>
              <a:t>| </a:t>
            </a:r>
            <a:r>
              <a:rPr lang="gu-IN" sz="2400" dirty="0" smtClean="0">
                <a:solidFill>
                  <a:srgbClr val="92D050"/>
                </a:solidFill>
              </a:rPr>
              <a:t>મ બધાં, </a:t>
            </a:r>
            <a:r>
              <a:rPr lang="gu-IN" sz="2400" dirty="0" smtClean="0"/>
              <a:t>| </a:t>
            </a:r>
            <a:r>
              <a:rPr lang="gu-IN" sz="2400" dirty="0" smtClean="0">
                <a:solidFill>
                  <a:srgbClr val="92D050"/>
                </a:solidFill>
              </a:rPr>
              <a:t>ગીત ફ</a:t>
            </a:r>
            <a:r>
              <a:rPr lang="gu-IN" sz="2400" dirty="0" smtClean="0"/>
              <a:t> | </a:t>
            </a:r>
            <a:r>
              <a:rPr lang="gu-IN" sz="2400" dirty="0" smtClean="0">
                <a:solidFill>
                  <a:srgbClr val="92D050"/>
                </a:solidFill>
              </a:rPr>
              <a:t>ણ ગે.</a:t>
            </a:r>
            <a:r>
              <a:rPr lang="gu-IN" sz="2400" dirty="0" smtClean="0"/>
              <a:t> </a:t>
            </a:r>
          </a:p>
          <a:p>
            <a:endParaRPr lang="gu-IN" sz="2400" dirty="0" smtClean="0"/>
          </a:p>
          <a:p>
            <a:endParaRPr lang="gu-IN" sz="2400" dirty="0" smtClean="0"/>
          </a:p>
          <a:p>
            <a:r>
              <a:rPr lang="gu-IN" sz="2400" dirty="0" smtClean="0"/>
              <a:t>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amond(in)">
                                      <p:cBhvr>
                                        <p:cTn id="25" dur="20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diamond(in)">
                                      <p:cBhvr>
                                        <p:cTn id="30" dur="2000"/>
                                        <p:tgtEl>
                                          <p:spTgt spid="3">
                                            <p:txEl>
                                              <p:pRg st="9" end="9"/>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diamond(in)">
                                      <p:cBhvr>
                                        <p:cTn id="33" dur="2000"/>
                                        <p:tgtEl>
                                          <p:spTgt spid="3">
                                            <p:txEl>
                                              <p:pRg st="10" end="10"/>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diamond(in)">
                                      <p:cBhvr>
                                        <p:cTn id="3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gu-IN" sz="2400" dirty="0" smtClean="0">
                <a:solidFill>
                  <a:srgbClr val="C00000"/>
                </a:solidFill>
              </a:rPr>
              <a:t>છંદનો પ્રકાર –    સખંડ રૂપમેળનો છંદ</a:t>
            </a:r>
          </a:p>
          <a:p>
            <a:r>
              <a:rPr lang="gu-IN" sz="2400" dirty="0" smtClean="0">
                <a:solidFill>
                  <a:srgbClr val="FF0000"/>
                </a:solidFill>
              </a:rPr>
              <a:t>છંદનું નામ -    શિખરિણી</a:t>
            </a:r>
          </a:p>
          <a:p>
            <a:r>
              <a:rPr lang="gu-IN" sz="2400" dirty="0" smtClean="0">
                <a:solidFill>
                  <a:srgbClr val="FFC000"/>
                </a:solidFill>
              </a:rPr>
              <a:t>અક્ષર-          ૧૭</a:t>
            </a:r>
          </a:p>
          <a:p>
            <a:r>
              <a:rPr lang="gu-IN" sz="2400" dirty="0" smtClean="0">
                <a:solidFill>
                  <a:schemeClr val="accent6">
                    <a:lumMod val="75000"/>
                  </a:schemeClr>
                </a:solidFill>
              </a:rPr>
              <a:t>બંધારણ/ગણ-  ય મન સભ લગા</a:t>
            </a:r>
          </a:p>
          <a:p>
            <a:r>
              <a:rPr lang="gu-IN" sz="2400" dirty="0" smtClean="0">
                <a:solidFill>
                  <a:srgbClr val="92D050"/>
                </a:solidFill>
              </a:rPr>
              <a:t>યતિ-           ૬ અને ૧૨  માં અક્ષરે</a:t>
            </a:r>
          </a:p>
          <a:p>
            <a:r>
              <a:rPr lang="gu-IN" sz="2400" dirty="0" smtClean="0">
                <a:solidFill>
                  <a:srgbClr val="00B0F0"/>
                </a:solidFill>
              </a:rPr>
              <a:t>લગાત્મક રૂપ-  લગાગા,ગાગાગા,લલલ,લલગા,ગાલલ,લગા   </a:t>
            </a:r>
            <a:endParaRPr lang="en-IN" sz="2400" dirty="0" smtClean="0">
              <a:solidFill>
                <a:srgbClr val="00B0F0"/>
              </a:solidFill>
            </a:endParaRPr>
          </a:p>
          <a:p>
            <a:endParaRPr lang="en-IN" sz="2400" dirty="0"/>
          </a:p>
        </p:txBody>
      </p:sp>
    </p:spTree>
  </p:cSld>
  <p:clrMapOvr>
    <a:masterClrMapping/>
  </p:clrMapOvr>
  <p:transition spd="med">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8501122" cy="6000792"/>
          </a:xfrm>
        </p:spPr>
        <p:txBody>
          <a:bodyPr>
            <a:normAutofit/>
          </a:bodyPr>
          <a:lstStyle/>
          <a:p>
            <a:endParaRPr lang="gu-IN" sz="2400" dirty="0" smtClean="0"/>
          </a:p>
          <a:p>
            <a:r>
              <a:rPr lang="gu-IN" sz="3200" dirty="0" smtClean="0">
                <a:solidFill>
                  <a:srgbClr val="FF0000"/>
                </a:solidFill>
              </a:rPr>
              <a:t>શિખરિણી </a:t>
            </a:r>
          </a:p>
          <a:p>
            <a:r>
              <a:rPr lang="gu-IN" sz="2400" dirty="0" smtClean="0">
                <a:solidFill>
                  <a:srgbClr val="FFC000"/>
                </a:solidFill>
              </a:rPr>
              <a:t>ફર્યો તારી સાથે, પ્રિયતમ સખે, સૌમ્ય વયનાં॰ </a:t>
            </a:r>
          </a:p>
          <a:p>
            <a:r>
              <a:rPr lang="gu-IN" sz="2400" dirty="0" smtClean="0">
                <a:solidFill>
                  <a:srgbClr val="92D050"/>
                </a:solidFill>
              </a:rPr>
              <a:t>સ્હવારોને જોતો, વિકસિત થતાં, શૈલ શિખરે.  </a:t>
            </a:r>
          </a:p>
          <a:p>
            <a:r>
              <a:rPr lang="gu-IN" sz="2400" dirty="0" smtClean="0">
                <a:solidFill>
                  <a:srgbClr val="00B0F0"/>
                </a:solidFill>
              </a:rPr>
              <a:t>વળાવંતી આવી, સજળ નયને, પાદર સુધી. </a:t>
            </a:r>
          </a:p>
          <a:p>
            <a:r>
              <a:rPr lang="gu-IN" sz="2400" dirty="0" smtClean="0">
                <a:solidFill>
                  <a:schemeClr val="accent4">
                    <a:lumMod val="60000"/>
                    <a:lumOff val="40000"/>
                  </a:schemeClr>
                </a:solidFill>
              </a:rPr>
              <a:t>તમારાં આછેરા, કુમકુમ ડગે, સ્તબ્ધ ફળિયે. </a:t>
            </a:r>
          </a:p>
          <a:p>
            <a:r>
              <a:rPr lang="gu-IN" sz="2400" dirty="0" smtClean="0">
                <a:solidFill>
                  <a:schemeClr val="accent1">
                    <a:lumMod val="60000"/>
                    <a:lumOff val="40000"/>
                  </a:schemeClr>
                </a:solidFill>
              </a:rPr>
              <a:t>રસે રુદ્રે છેદી,યમન સભલા, ગે શિખરિણી </a:t>
            </a:r>
            <a:r>
              <a:rPr lang="gu-IN" sz="2400" dirty="0" smtClean="0"/>
              <a:t>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8643998" cy="6143668"/>
          </a:xfrm>
        </p:spPr>
        <p:txBody>
          <a:bodyPr/>
          <a:lstStyle/>
          <a:p>
            <a:endParaRPr lang="gu-IN" sz="3200" dirty="0" smtClean="0"/>
          </a:p>
          <a:p>
            <a:r>
              <a:rPr lang="gu-IN" sz="3200" dirty="0" smtClean="0">
                <a:solidFill>
                  <a:schemeClr val="accent2">
                    <a:lumMod val="60000"/>
                    <a:lumOff val="40000"/>
                  </a:schemeClr>
                </a:solidFill>
              </a:rPr>
              <a:t>પૃથ્વી</a:t>
            </a:r>
            <a:r>
              <a:rPr lang="gu-IN" dirty="0" smtClean="0"/>
              <a:t> </a:t>
            </a:r>
          </a:p>
          <a:p>
            <a:r>
              <a:rPr lang="gu-IN" sz="2400" dirty="0" smtClean="0">
                <a:solidFill>
                  <a:srgbClr val="FF0000"/>
                </a:solidFill>
              </a:rPr>
              <a:t>નથી નયનમાં મને, રસ હવે નથી ન્યાળવાં </a:t>
            </a:r>
          </a:p>
          <a:p>
            <a:endParaRPr lang="gu-IN" sz="2400" dirty="0" smtClean="0"/>
          </a:p>
          <a:p>
            <a:r>
              <a:rPr lang="gu-IN" sz="2400" dirty="0" smtClean="0">
                <a:solidFill>
                  <a:srgbClr val="92D050"/>
                </a:solidFill>
              </a:rPr>
              <a:t>નથી ન | યનમાં | મને, ર | સ હવે | નથી ન્યા | ળવાં </a:t>
            </a:r>
          </a:p>
          <a:p>
            <a:endParaRPr lang="gu-IN" sz="2400" dirty="0" smtClean="0"/>
          </a:p>
          <a:p>
            <a:r>
              <a:rPr lang="gu-IN" sz="2400" dirty="0" smtClean="0">
                <a:solidFill>
                  <a:srgbClr val="FFC000"/>
                </a:solidFill>
              </a:rPr>
              <a:t>U  _    U |  U U  _ |  U _   U |  U  U _|  U _  </a:t>
            </a:r>
            <a:r>
              <a:rPr lang="en-IN" sz="2400" dirty="0" smtClean="0">
                <a:solidFill>
                  <a:srgbClr val="FFC000"/>
                </a:solidFill>
              </a:rPr>
              <a:t>_</a:t>
            </a:r>
            <a:r>
              <a:rPr lang="gu-IN" sz="2400" dirty="0" smtClean="0">
                <a:solidFill>
                  <a:srgbClr val="FFC000"/>
                </a:solidFill>
              </a:rPr>
              <a:t>   </a:t>
            </a:r>
            <a:r>
              <a:rPr lang="en-IN" sz="2400" dirty="0" smtClean="0">
                <a:solidFill>
                  <a:srgbClr val="FFC000"/>
                </a:solidFill>
              </a:rPr>
              <a:t> </a:t>
            </a:r>
            <a:r>
              <a:rPr lang="gu-IN" sz="2400" dirty="0" smtClean="0">
                <a:solidFill>
                  <a:srgbClr val="FFC000"/>
                </a:solidFill>
              </a:rPr>
              <a:t>|  U  _ </a:t>
            </a:r>
          </a:p>
          <a:p>
            <a:r>
              <a:rPr lang="gu-IN" sz="2400" dirty="0" smtClean="0">
                <a:solidFill>
                  <a:srgbClr val="00B0F0"/>
                </a:solidFill>
              </a:rPr>
              <a:t>નથી ન | યનમાં | મને, ર</a:t>
            </a:r>
            <a:r>
              <a:rPr lang="en-IN" sz="2400" dirty="0" smtClean="0">
                <a:solidFill>
                  <a:srgbClr val="00B0F0"/>
                </a:solidFill>
              </a:rPr>
              <a:t> </a:t>
            </a:r>
            <a:r>
              <a:rPr lang="gu-IN" sz="2400" dirty="0" smtClean="0">
                <a:solidFill>
                  <a:srgbClr val="00B0F0"/>
                </a:solidFill>
              </a:rPr>
              <a:t> | સ હવે | નથી ન્યા | ળવાં </a:t>
            </a:r>
          </a:p>
          <a:p>
            <a:endParaRPr lang="gu-IN" sz="2400" dirty="0" smtClean="0"/>
          </a:p>
          <a:p>
            <a:r>
              <a:rPr lang="gu-IN" sz="2400" dirty="0" smtClean="0">
                <a:solidFill>
                  <a:srgbClr val="FF0000"/>
                </a:solidFill>
              </a:rPr>
              <a:t>   જ        સ         જ       સ         </a:t>
            </a:r>
            <a:r>
              <a:rPr lang="gu-IN" sz="2400" smtClean="0">
                <a:solidFill>
                  <a:srgbClr val="FF0000"/>
                </a:solidFill>
              </a:rPr>
              <a:t>ય     </a:t>
            </a:r>
            <a:r>
              <a:rPr lang="gu-IN" sz="2400" dirty="0" smtClean="0">
                <a:solidFill>
                  <a:srgbClr val="FF0000"/>
                </a:solidFill>
              </a:rPr>
              <a:t>લ ગા </a:t>
            </a:r>
          </a:p>
          <a:p>
            <a:r>
              <a:rPr lang="gu-IN" sz="2400" dirty="0" smtClean="0">
                <a:solidFill>
                  <a:schemeClr val="accent1">
                    <a:lumMod val="40000"/>
                    <a:lumOff val="60000"/>
                  </a:schemeClr>
                </a:solidFill>
              </a:rPr>
              <a:t>U  _    U |  U U  _ |  U _   U |  U  U _ |  U _     _    |  U  _ </a:t>
            </a:r>
          </a:p>
          <a:p>
            <a:r>
              <a:rPr lang="gu-IN" sz="2400" dirty="0" smtClean="0">
                <a:solidFill>
                  <a:srgbClr val="00B0F0"/>
                </a:solidFill>
              </a:rPr>
              <a:t>નથી ન | યનમાં | મને, ર | સ હવે | નથી ન્યા | ળવાં </a:t>
            </a:r>
            <a:endParaRPr lang="en-IN" sz="2400" dirty="0" smtClean="0">
              <a:solidFill>
                <a:srgbClr val="00B0F0"/>
              </a:solidFill>
            </a:endParaRPr>
          </a:p>
          <a:p>
            <a:endParaRPr lang="en-IN" sz="2400" dirty="0" smtClean="0"/>
          </a:p>
          <a:p>
            <a:endParaRPr lang="en-IN" sz="2400" dirty="0" smtClean="0"/>
          </a:p>
          <a:p>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amond(in)">
                                      <p:cBhvr>
                                        <p:cTn id="25" dur="20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diamond(in)">
                                      <p:cBhvr>
                                        <p:cTn id="30" dur="2000"/>
                                        <p:tgtEl>
                                          <p:spTgt spid="3">
                                            <p:txEl>
                                              <p:pRg st="9" end="9"/>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diamond(in)">
                                      <p:cBhvr>
                                        <p:cTn id="33" dur="2000"/>
                                        <p:tgtEl>
                                          <p:spTgt spid="3">
                                            <p:txEl>
                                              <p:pRg st="10" end="10"/>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diamond(in)">
                                      <p:cBhvr>
                                        <p:cTn id="3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gu-IN" sz="2400" dirty="0" smtClean="0">
                <a:solidFill>
                  <a:srgbClr val="C00000"/>
                </a:solidFill>
              </a:rPr>
              <a:t>છંદનો પ્રકાર –    સખંડ રૂપમેળનો છંદ</a:t>
            </a:r>
          </a:p>
          <a:p>
            <a:r>
              <a:rPr lang="gu-IN" sz="2400" dirty="0" smtClean="0">
                <a:solidFill>
                  <a:srgbClr val="FF0000"/>
                </a:solidFill>
              </a:rPr>
              <a:t>છંદનું નામ -    પૃથ્વી </a:t>
            </a:r>
          </a:p>
          <a:p>
            <a:r>
              <a:rPr lang="gu-IN" sz="2400" dirty="0" smtClean="0">
                <a:solidFill>
                  <a:srgbClr val="FFC000"/>
                </a:solidFill>
              </a:rPr>
              <a:t>અક્ષર-          ૧૭</a:t>
            </a:r>
          </a:p>
          <a:p>
            <a:r>
              <a:rPr lang="gu-IN" sz="2400" dirty="0" smtClean="0">
                <a:solidFill>
                  <a:schemeClr val="accent6">
                    <a:lumMod val="75000"/>
                  </a:schemeClr>
                </a:solidFill>
              </a:rPr>
              <a:t>બંધારણ/ગણ-  જ સજ સય લગા</a:t>
            </a:r>
          </a:p>
          <a:p>
            <a:r>
              <a:rPr lang="gu-IN" sz="2400" dirty="0" smtClean="0">
                <a:solidFill>
                  <a:srgbClr val="92D050"/>
                </a:solidFill>
              </a:rPr>
              <a:t>યતિ-           ૮ માં અક્ષરે</a:t>
            </a:r>
          </a:p>
          <a:p>
            <a:r>
              <a:rPr lang="gu-IN" sz="2400" dirty="0" smtClean="0">
                <a:solidFill>
                  <a:srgbClr val="00B0F0"/>
                </a:solidFill>
              </a:rPr>
              <a:t>લગાત્મક રૂપ- લગાલ,લલગા,લગાલ,લલગા,લગાગા,લગા.            </a:t>
            </a:r>
            <a:endParaRPr lang="en-IN" dirty="0" smtClean="0">
              <a:solidFill>
                <a:srgbClr val="00B0F0"/>
              </a:solidFill>
            </a:endParaRPr>
          </a:p>
          <a:p>
            <a:endParaRPr lang="en-IN" dirty="0"/>
          </a:p>
        </p:txBody>
      </p:sp>
    </p:spTree>
  </p:cSld>
  <p:clrMapOvr>
    <a:masterClrMapping/>
  </p:clrMapOvr>
  <p:transition spd="med">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8572560" cy="6143668"/>
          </a:xfrm>
        </p:spPr>
        <p:txBody>
          <a:bodyPr/>
          <a:lstStyle/>
          <a:p>
            <a:endParaRPr lang="gu-IN" dirty="0" smtClean="0"/>
          </a:p>
          <a:p>
            <a:r>
              <a:rPr lang="gu-IN" sz="3200" dirty="0" smtClean="0">
                <a:solidFill>
                  <a:srgbClr val="00B050"/>
                </a:solidFill>
              </a:rPr>
              <a:t>પૃથ્વી</a:t>
            </a:r>
          </a:p>
          <a:p>
            <a:r>
              <a:rPr lang="gu-IN" dirty="0" smtClean="0">
                <a:solidFill>
                  <a:srgbClr val="FF0000"/>
                </a:solidFill>
              </a:rPr>
              <a:t>ભલે સુરભિવંત એ, મુજ સમીપ હોયે છતાં.</a:t>
            </a:r>
          </a:p>
          <a:p>
            <a:r>
              <a:rPr lang="gu-IN" dirty="0" smtClean="0">
                <a:solidFill>
                  <a:srgbClr val="00B0F0"/>
                </a:solidFill>
              </a:rPr>
              <a:t>જલે સતત વર્તમાન, સ્મૃતિ ધૂમ્ર શી રુંધતી. </a:t>
            </a:r>
          </a:p>
          <a:p>
            <a:r>
              <a:rPr lang="gu-IN" dirty="0" smtClean="0">
                <a:solidFill>
                  <a:schemeClr val="accent2">
                    <a:lumMod val="60000"/>
                    <a:lumOff val="40000"/>
                  </a:schemeClr>
                </a:solidFill>
              </a:rPr>
              <a:t>ઉરે ઉદધિ એહને, ઉછળતો નથી કિન્તુ ત્યાં </a:t>
            </a:r>
          </a:p>
          <a:p>
            <a:r>
              <a:rPr lang="gu-IN" dirty="0" smtClean="0">
                <a:solidFill>
                  <a:schemeClr val="accent6">
                    <a:lumMod val="60000"/>
                    <a:lumOff val="40000"/>
                  </a:schemeClr>
                </a:solidFill>
              </a:rPr>
              <a:t>અરે ! હ્રદયને મળી, પથ સમીપ શી આ સજા. </a:t>
            </a:r>
          </a:p>
          <a:p>
            <a:r>
              <a:rPr lang="gu-IN" dirty="0" smtClean="0">
                <a:solidFill>
                  <a:srgbClr val="00B050"/>
                </a:solidFill>
              </a:rPr>
              <a:t>જસે જસ યલેગથી, વસુ નવાંક પૃથ્વી બને.       </a:t>
            </a:r>
          </a:p>
          <a:p>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00042"/>
            <a:ext cx="8329642" cy="5857916"/>
          </a:xfrm>
        </p:spPr>
        <p:txBody>
          <a:bodyPr>
            <a:normAutofit/>
          </a:bodyPr>
          <a:lstStyle/>
          <a:p>
            <a:endParaRPr lang="gu-IN" sz="2400" dirty="0" smtClean="0"/>
          </a:p>
          <a:p>
            <a:r>
              <a:rPr lang="gu-IN" sz="3200" dirty="0" smtClean="0">
                <a:solidFill>
                  <a:schemeClr val="accent4">
                    <a:lumMod val="75000"/>
                  </a:schemeClr>
                </a:solidFill>
              </a:rPr>
              <a:t>સ્રગ્ધરા </a:t>
            </a:r>
          </a:p>
          <a:p>
            <a:r>
              <a:rPr lang="gu-IN" sz="2400" dirty="0" smtClean="0">
                <a:solidFill>
                  <a:srgbClr val="FF0000"/>
                </a:solidFill>
              </a:rPr>
              <a:t>ધીમે ધીમે છટાથી, કુસુમ રજ લઈ, ડોલતો વાયુ વાય. </a:t>
            </a:r>
          </a:p>
          <a:p>
            <a:endParaRPr lang="gu-IN" sz="2400" dirty="0" smtClean="0"/>
          </a:p>
          <a:p>
            <a:r>
              <a:rPr lang="gu-IN" sz="2000" dirty="0" smtClean="0">
                <a:solidFill>
                  <a:srgbClr val="FF0000"/>
                </a:solidFill>
              </a:rPr>
              <a:t>ધીમે ધી </a:t>
            </a:r>
            <a:r>
              <a:rPr lang="gu-IN" sz="2000" dirty="0" smtClean="0"/>
              <a:t>| </a:t>
            </a:r>
            <a:r>
              <a:rPr lang="gu-IN" sz="2000" dirty="0" smtClean="0">
                <a:solidFill>
                  <a:srgbClr val="FF0000"/>
                </a:solidFill>
              </a:rPr>
              <a:t>મે છટા </a:t>
            </a:r>
            <a:r>
              <a:rPr lang="gu-IN" sz="2000" dirty="0" smtClean="0"/>
              <a:t>| </a:t>
            </a:r>
            <a:r>
              <a:rPr lang="gu-IN" sz="2000" dirty="0" smtClean="0">
                <a:solidFill>
                  <a:srgbClr val="FF0000"/>
                </a:solidFill>
              </a:rPr>
              <a:t>થી, કુસુ </a:t>
            </a:r>
            <a:r>
              <a:rPr lang="gu-IN" sz="2000" dirty="0" smtClean="0"/>
              <a:t>|</a:t>
            </a:r>
            <a:r>
              <a:rPr lang="gu-IN" sz="2000" dirty="0" smtClean="0">
                <a:solidFill>
                  <a:srgbClr val="FF0000"/>
                </a:solidFill>
              </a:rPr>
              <a:t>મ રજ </a:t>
            </a:r>
            <a:r>
              <a:rPr lang="gu-IN" sz="2000" dirty="0" smtClean="0"/>
              <a:t>| </a:t>
            </a:r>
            <a:r>
              <a:rPr lang="gu-IN" sz="2000" dirty="0" smtClean="0">
                <a:solidFill>
                  <a:srgbClr val="FF0000"/>
                </a:solidFill>
              </a:rPr>
              <a:t>લઈ, ડો </a:t>
            </a:r>
            <a:r>
              <a:rPr lang="gu-IN" sz="2000" dirty="0" smtClean="0"/>
              <a:t>| </a:t>
            </a:r>
            <a:r>
              <a:rPr lang="gu-IN" sz="2000" dirty="0" smtClean="0">
                <a:solidFill>
                  <a:srgbClr val="FF0000"/>
                </a:solidFill>
              </a:rPr>
              <a:t>લતો વા</a:t>
            </a:r>
            <a:r>
              <a:rPr lang="gu-IN" sz="2000" dirty="0" smtClean="0"/>
              <a:t>| </a:t>
            </a:r>
            <a:r>
              <a:rPr lang="gu-IN" sz="2000" dirty="0" smtClean="0">
                <a:solidFill>
                  <a:srgbClr val="FF0000"/>
                </a:solidFill>
              </a:rPr>
              <a:t>યુ વાય. </a:t>
            </a:r>
          </a:p>
          <a:p>
            <a:endParaRPr lang="gu-IN" sz="2000" dirty="0" smtClean="0"/>
          </a:p>
          <a:p>
            <a:r>
              <a:rPr lang="gu-IN" sz="2000" dirty="0" smtClean="0"/>
              <a:t> _ _  _   | _  U    _  |   _    U U |U  U U|   U  _    _ |   U _    _   |  U    _ _</a:t>
            </a:r>
          </a:p>
          <a:p>
            <a:r>
              <a:rPr lang="gu-IN" sz="2000" dirty="0" smtClean="0">
                <a:solidFill>
                  <a:srgbClr val="FF0000"/>
                </a:solidFill>
              </a:rPr>
              <a:t>ધીમે ધી </a:t>
            </a:r>
            <a:r>
              <a:rPr lang="gu-IN" sz="2000" dirty="0" smtClean="0"/>
              <a:t>| </a:t>
            </a:r>
            <a:r>
              <a:rPr lang="gu-IN" sz="2000" dirty="0" smtClean="0">
                <a:solidFill>
                  <a:srgbClr val="FF0000"/>
                </a:solidFill>
              </a:rPr>
              <a:t>મે છ ટા </a:t>
            </a:r>
            <a:r>
              <a:rPr lang="gu-IN" sz="2000" dirty="0" smtClean="0"/>
              <a:t>| </a:t>
            </a:r>
            <a:r>
              <a:rPr lang="gu-IN" sz="2000" dirty="0" smtClean="0">
                <a:solidFill>
                  <a:srgbClr val="FF0000"/>
                </a:solidFill>
              </a:rPr>
              <a:t>થી, કુ સુ </a:t>
            </a:r>
            <a:r>
              <a:rPr lang="gu-IN" sz="2000" dirty="0" smtClean="0"/>
              <a:t>|</a:t>
            </a:r>
            <a:r>
              <a:rPr lang="gu-IN" sz="2000" dirty="0" smtClean="0">
                <a:solidFill>
                  <a:srgbClr val="FF0000"/>
                </a:solidFill>
              </a:rPr>
              <a:t>મ રજ </a:t>
            </a:r>
            <a:r>
              <a:rPr lang="gu-IN" sz="2000" dirty="0" smtClean="0"/>
              <a:t>| </a:t>
            </a:r>
            <a:r>
              <a:rPr lang="gu-IN" sz="2000" dirty="0" smtClean="0">
                <a:solidFill>
                  <a:srgbClr val="FF0000"/>
                </a:solidFill>
              </a:rPr>
              <a:t>લ ઈ, ડો</a:t>
            </a:r>
            <a:r>
              <a:rPr lang="gu-IN" sz="2000" dirty="0" smtClean="0"/>
              <a:t> | </a:t>
            </a:r>
            <a:r>
              <a:rPr lang="gu-IN" sz="2000" dirty="0" smtClean="0">
                <a:solidFill>
                  <a:srgbClr val="FF0000"/>
                </a:solidFill>
              </a:rPr>
              <a:t>લતો વા </a:t>
            </a:r>
            <a:r>
              <a:rPr lang="gu-IN" sz="2000" dirty="0" smtClean="0"/>
              <a:t>|</a:t>
            </a:r>
            <a:r>
              <a:rPr lang="gu-IN" sz="2000" dirty="0" smtClean="0">
                <a:solidFill>
                  <a:srgbClr val="FF0000"/>
                </a:solidFill>
              </a:rPr>
              <a:t> યુ વાય.   </a:t>
            </a:r>
            <a:endParaRPr lang="en-IN" sz="2000" dirty="0" smtClean="0">
              <a:solidFill>
                <a:srgbClr val="FF0000"/>
              </a:solidFill>
            </a:endParaRPr>
          </a:p>
          <a:p>
            <a:pPr>
              <a:buNone/>
            </a:pPr>
            <a:endParaRPr lang="gu-IN" sz="2000" dirty="0" smtClean="0"/>
          </a:p>
          <a:p>
            <a:pPr>
              <a:buNone/>
            </a:pPr>
            <a:endParaRPr lang="gu-IN" sz="2000" dirty="0" smtClean="0"/>
          </a:p>
          <a:p>
            <a:pPr>
              <a:buNone/>
            </a:pPr>
            <a:r>
              <a:rPr lang="gu-IN" sz="2000" dirty="0" smtClean="0"/>
              <a:t>     મ        ર           ભ         ન      ય           ય         ય </a:t>
            </a:r>
          </a:p>
          <a:p>
            <a:r>
              <a:rPr lang="gu-IN" sz="2000" dirty="0" smtClean="0"/>
              <a:t> _ _  _  | _  U    _  |   _    U U |U  U U|   U  _    _ |   U _    _   |  U    _ _</a:t>
            </a:r>
          </a:p>
          <a:p>
            <a:r>
              <a:rPr lang="gu-IN" sz="2000" dirty="0" smtClean="0">
                <a:solidFill>
                  <a:srgbClr val="FF0000"/>
                </a:solidFill>
              </a:rPr>
              <a:t>ધીમે ધી </a:t>
            </a:r>
            <a:r>
              <a:rPr lang="gu-IN" sz="2000" dirty="0" smtClean="0"/>
              <a:t>| </a:t>
            </a:r>
            <a:r>
              <a:rPr lang="gu-IN" sz="2000" dirty="0" smtClean="0">
                <a:solidFill>
                  <a:srgbClr val="FF0000"/>
                </a:solidFill>
              </a:rPr>
              <a:t>મે છ ટા </a:t>
            </a:r>
            <a:r>
              <a:rPr lang="gu-IN" sz="2000" dirty="0" smtClean="0"/>
              <a:t>| </a:t>
            </a:r>
            <a:r>
              <a:rPr lang="gu-IN" sz="2000" dirty="0" smtClean="0">
                <a:solidFill>
                  <a:srgbClr val="FF0000"/>
                </a:solidFill>
              </a:rPr>
              <a:t>થી, કુ સુ </a:t>
            </a:r>
            <a:r>
              <a:rPr lang="gu-IN" sz="2000" dirty="0" smtClean="0"/>
              <a:t>|</a:t>
            </a:r>
            <a:r>
              <a:rPr lang="gu-IN" sz="2000" dirty="0" smtClean="0">
                <a:solidFill>
                  <a:srgbClr val="FF0000"/>
                </a:solidFill>
              </a:rPr>
              <a:t>મ રજ </a:t>
            </a:r>
            <a:r>
              <a:rPr lang="gu-IN" sz="2000" dirty="0" smtClean="0"/>
              <a:t>| </a:t>
            </a:r>
            <a:r>
              <a:rPr lang="gu-IN" sz="2000" dirty="0" smtClean="0">
                <a:solidFill>
                  <a:srgbClr val="FF0000"/>
                </a:solidFill>
              </a:rPr>
              <a:t>લ ઈ, ડો</a:t>
            </a:r>
            <a:r>
              <a:rPr lang="gu-IN" sz="2000" dirty="0" smtClean="0"/>
              <a:t> | </a:t>
            </a:r>
            <a:r>
              <a:rPr lang="gu-IN" sz="2000" dirty="0" smtClean="0">
                <a:solidFill>
                  <a:srgbClr val="FF0000"/>
                </a:solidFill>
              </a:rPr>
              <a:t>લતો વા </a:t>
            </a:r>
            <a:r>
              <a:rPr lang="gu-IN" sz="2000" dirty="0" smtClean="0"/>
              <a:t>|</a:t>
            </a:r>
            <a:r>
              <a:rPr lang="gu-IN" sz="2000" dirty="0" smtClean="0">
                <a:solidFill>
                  <a:srgbClr val="FF0000"/>
                </a:solidFill>
              </a:rPr>
              <a:t> યુ વાય.   </a:t>
            </a:r>
            <a:endParaRPr lang="en-IN" sz="2000" dirty="0" smtClean="0">
              <a:solidFill>
                <a:srgbClr val="FF0000"/>
              </a:solidFill>
            </a:endParaRPr>
          </a:p>
          <a:p>
            <a:pPr>
              <a:buNone/>
            </a:pPr>
            <a:r>
              <a:rPr lang="gu-IN" sz="2000" dirty="0" smtClean="0"/>
              <a:t>     </a:t>
            </a:r>
            <a:endParaRPr lang="en-IN" sz="2000" dirty="0" smtClean="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3000" fill="hold"/>
                                        <p:tgtEl>
                                          <p:spTgt spid="3">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 calcmode="lin" valueType="num">
                                      <p:cBhvr additive="base">
                                        <p:cTn id="39" dur="3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0" dur="3000" fill="hold"/>
                                        <p:tgtEl>
                                          <p:spTgt spid="3">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3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8501122" cy="6215106"/>
          </a:xfrm>
        </p:spPr>
        <p:txBody>
          <a:bodyPr>
            <a:normAutofit/>
          </a:bodyPr>
          <a:lstStyle/>
          <a:p>
            <a:endParaRPr lang="en-IN" dirty="0" smtClean="0"/>
          </a:p>
          <a:p>
            <a:r>
              <a:rPr lang="gu-IN" sz="3200" dirty="0" smtClean="0">
                <a:solidFill>
                  <a:srgbClr val="FF0000"/>
                </a:solidFill>
              </a:rPr>
              <a:t>છંદના પ્રકારો</a:t>
            </a:r>
          </a:p>
          <a:p>
            <a:r>
              <a:rPr lang="gu-IN" sz="2000" dirty="0" smtClean="0">
                <a:solidFill>
                  <a:srgbClr val="00B050"/>
                </a:solidFill>
              </a:rPr>
              <a:t>(૧)રૂપમેળ છંદ </a:t>
            </a:r>
          </a:p>
          <a:p>
            <a:r>
              <a:rPr lang="gu-IN" sz="2000" dirty="0" smtClean="0">
                <a:solidFill>
                  <a:srgbClr val="00B0F0"/>
                </a:solidFill>
              </a:rPr>
              <a:t>(૨)માત્રામેળ છંદ </a:t>
            </a:r>
          </a:p>
          <a:p>
            <a:r>
              <a:rPr lang="gu-IN" sz="2000" dirty="0" smtClean="0">
                <a:solidFill>
                  <a:srgbClr val="0070C0"/>
                </a:solidFill>
              </a:rPr>
              <a:t>(૩)સંખ્યામેળ છંદ </a:t>
            </a:r>
          </a:p>
          <a:p>
            <a:r>
              <a:rPr lang="gu-IN" sz="2000" dirty="0" smtClean="0">
                <a:solidFill>
                  <a:srgbClr val="002060"/>
                </a:solidFill>
              </a:rPr>
              <a:t>(૪)અક્ષરમેળ છંદ </a:t>
            </a:r>
          </a:p>
          <a:p>
            <a:pPr>
              <a:buNone/>
            </a:pPr>
            <a:r>
              <a:rPr lang="gu-IN" sz="2000" dirty="0" smtClean="0"/>
              <a:t>   </a:t>
            </a:r>
            <a:endParaRPr lang="en-IN" sz="20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00042"/>
            <a:ext cx="8272466" cy="5572132"/>
          </a:xfrm>
        </p:spPr>
        <p:txBody>
          <a:bodyPr/>
          <a:lstStyle/>
          <a:p>
            <a:endParaRPr lang="gu-IN" sz="2400" dirty="0" smtClean="0">
              <a:solidFill>
                <a:srgbClr val="C00000"/>
              </a:solidFill>
            </a:endParaRPr>
          </a:p>
          <a:p>
            <a:r>
              <a:rPr lang="gu-IN" sz="2400" dirty="0" smtClean="0">
                <a:solidFill>
                  <a:srgbClr val="C00000"/>
                </a:solidFill>
              </a:rPr>
              <a:t>છંદનો પ્રકાર –    સખંડ રૂપમેળનો છંદ</a:t>
            </a:r>
          </a:p>
          <a:p>
            <a:r>
              <a:rPr lang="gu-IN" sz="2400" dirty="0" smtClean="0">
                <a:solidFill>
                  <a:srgbClr val="FF0000"/>
                </a:solidFill>
              </a:rPr>
              <a:t>છંદનું નામ -    સ્રગ્ધરા</a:t>
            </a:r>
          </a:p>
          <a:p>
            <a:r>
              <a:rPr lang="gu-IN" sz="2400" dirty="0" smtClean="0">
                <a:solidFill>
                  <a:srgbClr val="FFC000"/>
                </a:solidFill>
              </a:rPr>
              <a:t>અક્ષર-         ૨૧</a:t>
            </a:r>
          </a:p>
          <a:p>
            <a:r>
              <a:rPr lang="gu-IN" sz="2400" dirty="0" smtClean="0">
                <a:solidFill>
                  <a:schemeClr val="accent6">
                    <a:lumMod val="75000"/>
                  </a:schemeClr>
                </a:solidFill>
              </a:rPr>
              <a:t>બંધારણ/ગણ-  મરભ ન ય ય ય</a:t>
            </a:r>
          </a:p>
          <a:p>
            <a:r>
              <a:rPr lang="gu-IN" sz="2400" dirty="0" smtClean="0">
                <a:solidFill>
                  <a:srgbClr val="92D050"/>
                </a:solidFill>
              </a:rPr>
              <a:t>યતિ-           ૭  અને ૧૪  માં અક્ષરે</a:t>
            </a:r>
          </a:p>
          <a:p>
            <a:r>
              <a:rPr lang="gu-IN" sz="2400" dirty="0" smtClean="0">
                <a:solidFill>
                  <a:srgbClr val="00B0F0"/>
                </a:solidFill>
              </a:rPr>
              <a:t>લગાત્મક રૂપ-  ગાગાગા,ગાલગા, ગાલલ, લલલ , લગાગા,લગાગા, લગાગા.                </a:t>
            </a:r>
            <a:endParaRPr lang="en-IN" dirty="0" smtClean="0">
              <a:solidFill>
                <a:srgbClr val="00B0F0"/>
              </a:solidFill>
            </a:endParaRPr>
          </a:p>
          <a:p>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785794"/>
            <a:ext cx="8429684" cy="5662634"/>
          </a:xfrm>
        </p:spPr>
        <p:txBody>
          <a:bodyPr>
            <a:normAutofit/>
          </a:bodyPr>
          <a:lstStyle/>
          <a:p>
            <a:endParaRPr lang="gu-IN" sz="2400" dirty="0" smtClean="0"/>
          </a:p>
          <a:p>
            <a:r>
              <a:rPr lang="gu-IN" sz="2400" smtClean="0">
                <a:solidFill>
                  <a:srgbClr val="FF0000"/>
                </a:solidFill>
              </a:rPr>
              <a:t>-    સ્રગ્ધરા</a:t>
            </a:r>
            <a:endParaRPr lang="gu-IN" sz="2400" dirty="0" smtClean="0">
              <a:solidFill>
                <a:srgbClr val="FF0000"/>
              </a:solidFill>
            </a:endParaRPr>
          </a:p>
          <a:p>
            <a:r>
              <a:rPr lang="gu-IN" sz="2400" dirty="0" smtClean="0">
                <a:solidFill>
                  <a:srgbClr val="FF0000"/>
                </a:solidFill>
              </a:rPr>
              <a:t>ચોપાસે વલ્લીઓથી, પરિમતિ પ્રસરે, નેત્રને તૃપ્તિ થાય.</a:t>
            </a:r>
          </a:p>
          <a:p>
            <a:r>
              <a:rPr lang="gu-IN" sz="2400" dirty="0" smtClean="0">
                <a:solidFill>
                  <a:srgbClr val="00B050"/>
                </a:solidFill>
              </a:rPr>
              <a:t>ઊઠી વહેલા પ્રભાતે, ઝટ-ઘર વખરી, ગોઠવે વાળી ઝાડી. </a:t>
            </a:r>
          </a:p>
          <a:p>
            <a:r>
              <a:rPr lang="gu-IN" sz="2400" dirty="0" smtClean="0">
                <a:solidFill>
                  <a:srgbClr val="0070C0"/>
                </a:solidFill>
              </a:rPr>
              <a:t>બેસીને કોણ જાણે, કહિં પરભૃતિકા, ગાન સ્વર્ગીય ગાય.</a:t>
            </a:r>
          </a:p>
          <a:p>
            <a:r>
              <a:rPr lang="gu-IN" sz="2400" dirty="0" smtClean="0">
                <a:solidFill>
                  <a:schemeClr val="accent1">
                    <a:lumMod val="75000"/>
                  </a:schemeClr>
                </a:solidFill>
              </a:rPr>
              <a:t>ધીરો ગંભીર ગાજે, જ નિધિ મરભને, યેત્રણે સ્રગ્ધરામાં            </a:t>
            </a:r>
            <a:endParaRPr lang="en-IN" sz="2400" dirty="0">
              <a:solidFill>
                <a:schemeClr val="accent1">
                  <a:lumMod val="75000"/>
                </a:schemeClr>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428604"/>
            <a:ext cx="8643998" cy="6072230"/>
          </a:xfrm>
        </p:spPr>
        <p:txBody>
          <a:bodyPr>
            <a:normAutofit/>
          </a:bodyPr>
          <a:lstStyle/>
          <a:p>
            <a:endParaRPr lang="gu-IN" sz="2400" dirty="0" smtClean="0"/>
          </a:p>
          <a:p>
            <a:r>
              <a:rPr lang="gu-IN" sz="3200" dirty="0" smtClean="0">
                <a:solidFill>
                  <a:srgbClr val="92D050"/>
                </a:solidFill>
              </a:rPr>
              <a:t>શાર્દૂલવિક્રીડિત</a:t>
            </a:r>
          </a:p>
          <a:p>
            <a:r>
              <a:rPr lang="gu-IN" sz="2400" dirty="0" smtClean="0">
                <a:solidFill>
                  <a:srgbClr val="FF0000"/>
                </a:solidFill>
              </a:rPr>
              <a:t>માગ્યો પ્રેમ મળે ન કોઇ પ્રજળે, નિઃસ્વાસથી ચેતના </a:t>
            </a:r>
          </a:p>
          <a:p>
            <a:endParaRPr lang="gu-IN" sz="2400" dirty="0" smtClean="0"/>
          </a:p>
          <a:p>
            <a:r>
              <a:rPr lang="gu-IN" sz="2400" dirty="0" smtClean="0">
                <a:solidFill>
                  <a:srgbClr val="FF0000"/>
                </a:solidFill>
              </a:rPr>
              <a:t>માગ્યો પ્રે </a:t>
            </a:r>
            <a:r>
              <a:rPr lang="gu-IN" sz="2400" dirty="0" smtClean="0"/>
              <a:t>| </a:t>
            </a:r>
            <a:r>
              <a:rPr lang="gu-IN" sz="2400" dirty="0" smtClean="0">
                <a:solidFill>
                  <a:srgbClr val="FF0000"/>
                </a:solidFill>
              </a:rPr>
              <a:t>મ મળે </a:t>
            </a:r>
            <a:r>
              <a:rPr lang="gu-IN" sz="2400" dirty="0" smtClean="0"/>
              <a:t>| </a:t>
            </a:r>
            <a:r>
              <a:rPr lang="gu-IN" sz="2400" dirty="0" smtClean="0">
                <a:solidFill>
                  <a:srgbClr val="FF0000"/>
                </a:solidFill>
              </a:rPr>
              <a:t>ન કોઇ </a:t>
            </a:r>
            <a:r>
              <a:rPr lang="gu-IN" sz="2400" dirty="0" smtClean="0"/>
              <a:t>| </a:t>
            </a:r>
            <a:r>
              <a:rPr lang="gu-IN" sz="2400" dirty="0" smtClean="0">
                <a:solidFill>
                  <a:srgbClr val="FF0000"/>
                </a:solidFill>
              </a:rPr>
              <a:t>પ્રજળે,</a:t>
            </a:r>
            <a:r>
              <a:rPr lang="gu-IN" sz="2400" dirty="0" smtClean="0"/>
              <a:t> | </a:t>
            </a:r>
            <a:r>
              <a:rPr lang="gu-IN" sz="2400" dirty="0" smtClean="0">
                <a:solidFill>
                  <a:srgbClr val="FF0000"/>
                </a:solidFill>
              </a:rPr>
              <a:t>નિઃસ્વાસ</a:t>
            </a:r>
            <a:r>
              <a:rPr lang="gu-IN" sz="2400" dirty="0" smtClean="0"/>
              <a:t> | </a:t>
            </a:r>
            <a:r>
              <a:rPr lang="gu-IN" sz="2400" dirty="0" smtClean="0">
                <a:solidFill>
                  <a:srgbClr val="FF0000"/>
                </a:solidFill>
              </a:rPr>
              <a:t>થી ચેત </a:t>
            </a:r>
            <a:r>
              <a:rPr lang="gu-IN" sz="2400" dirty="0" smtClean="0"/>
              <a:t>| </a:t>
            </a:r>
            <a:r>
              <a:rPr lang="gu-IN" sz="2400" dirty="0" smtClean="0">
                <a:solidFill>
                  <a:srgbClr val="FF0000"/>
                </a:solidFill>
              </a:rPr>
              <a:t>ના</a:t>
            </a:r>
            <a:r>
              <a:rPr lang="gu-IN" sz="2400" dirty="0" smtClean="0"/>
              <a:t>   </a:t>
            </a:r>
            <a:endParaRPr lang="en-IN" sz="2400" dirty="0" smtClean="0"/>
          </a:p>
          <a:p>
            <a:endParaRPr lang="gu-IN" sz="2400" dirty="0" smtClean="0"/>
          </a:p>
          <a:p>
            <a:r>
              <a:rPr lang="gu-IN" sz="2400" dirty="0" smtClean="0"/>
              <a:t>   _  _  _  |  U U   _  |  U  _ U| U U _ |   _     _  U |   _   _  U |  _</a:t>
            </a:r>
          </a:p>
          <a:p>
            <a:r>
              <a:rPr lang="gu-IN" sz="2400" dirty="0" smtClean="0">
                <a:solidFill>
                  <a:srgbClr val="FF0000"/>
                </a:solidFill>
              </a:rPr>
              <a:t>માગ્યો પ્રે </a:t>
            </a:r>
            <a:r>
              <a:rPr lang="gu-IN" sz="2400" dirty="0" smtClean="0"/>
              <a:t>| </a:t>
            </a:r>
            <a:r>
              <a:rPr lang="gu-IN" sz="2400" dirty="0" smtClean="0">
                <a:solidFill>
                  <a:srgbClr val="FF0000"/>
                </a:solidFill>
              </a:rPr>
              <a:t>મ મ ળે </a:t>
            </a:r>
            <a:r>
              <a:rPr lang="gu-IN" sz="2400" dirty="0" smtClean="0"/>
              <a:t>| </a:t>
            </a:r>
            <a:r>
              <a:rPr lang="gu-IN" sz="2400" dirty="0" smtClean="0">
                <a:solidFill>
                  <a:srgbClr val="FF0000"/>
                </a:solidFill>
              </a:rPr>
              <a:t>ન કોઇ </a:t>
            </a:r>
            <a:r>
              <a:rPr lang="gu-IN" sz="2400" dirty="0" smtClean="0"/>
              <a:t>| </a:t>
            </a:r>
            <a:r>
              <a:rPr lang="gu-IN" sz="2400" dirty="0" smtClean="0">
                <a:solidFill>
                  <a:srgbClr val="FF0000"/>
                </a:solidFill>
              </a:rPr>
              <a:t>પ્રજળે,</a:t>
            </a:r>
            <a:r>
              <a:rPr lang="gu-IN" sz="2400" dirty="0" smtClean="0"/>
              <a:t> | </a:t>
            </a:r>
            <a:r>
              <a:rPr lang="gu-IN" sz="2400" dirty="0" smtClean="0">
                <a:solidFill>
                  <a:srgbClr val="FF0000"/>
                </a:solidFill>
              </a:rPr>
              <a:t>નિઃસ્વાસ</a:t>
            </a:r>
            <a:r>
              <a:rPr lang="gu-IN" sz="2400" dirty="0" smtClean="0"/>
              <a:t> | </a:t>
            </a:r>
            <a:r>
              <a:rPr lang="gu-IN" sz="2400" dirty="0" smtClean="0">
                <a:solidFill>
                  <a:srgbClr val="FF0000"/>
                </a:solidFill>
              </a:rPr>
              <a:t>થી ચેત </a:t>
            </a:r>
            <a:r>
              <a:rPr lang="gu-IN" sz="2400" dirty="0" smtClean="0"/>
              <a:t>| </a:t>
            </a:r>
            <a:r>
              <a:rPr lang="gu-IN" sz="2400" dirty="0" smtClean="0">
                <a:solidFill>
                  <a:srgbClr val="FF0000"/>
                </a:solidFill>
              </a:rPr>
              <a:t>ના</a:t>
            </a:r>
            <a:r>
              <a:rPr lang="gu-IN" sz="2400" dirty="0" smtClean="0"/>
              <a:t>   </a:t>
            </a:r>
            <a:endParaRPr lang="en-IN" sz="2400" dirty="0" smtClean="0"/>
          </a:p>
          <a:p>
            <a:endParaRPr lang="gu-IN" sz="2400" dirty="0" smtClean="0"/>
          </a:p>
          <a:p>
            <a:r>
              <a:rPr lang="gu-IN" sz="2400" dirty="0" smtClean="0"/>
              <a:t>      </a:t>
            </a:r>
            <a:r>
              <a:rPr lang="gu-IN" sz="2400" dirty="0" smtClean="0">
                <a:solidFill>
                  <a:srgbClr val="00B0F0"/>
                </a:solidFill>
              </a:rPr>
              <a:t>મ      સ      જ        સ       ત          ત        ગા </a:t>
            </a:r>
          </a:p>
          <a:p>
            <a:r>
              <a:rPr lang="gu-IN" sz="2400" dirty="0" smtClean="0"/>
              <a:t>   _  _  _  |  U U   _ |  U  _ U| U U _ |   _     _  U |   _   _  U |  _</a:t>
            </a:r>
          </a:p>
          <a:p>
            <a:r>
              <a:rPr lang="gu-IN" sz="2400" dirty="0" smtClean="0">
                <a:solidFill>
                  <a:srgbClr val="FF0000"/>
                </a:solidFill>
              </a:rPr>
              <a:t>માગ્યો પ્રે </a:t>
            </a:r>
            <a:r>
              <a:rPr lang="gu-IN" sz="2400" dirty="0" smtClean="0"/>
              <a:t>| </a:t>
            </a:r>
            <a:r>
              <a:rPr lang="gu-IN" sz="2400" dirty="0" smtClean="0">
                <a:solidFill>
                  <a:srgbClr val="FF0000"/>
                </a:solidFill>
              </a:rPr>
              <a:t>મ મ ળે </a:t>
            </a:r>
            <a:r>
              <a:rPr lang="gu-IN" sz="2400" dirty="0" smtClean="0"/>
              <a:t>| </a:t>
            </a:r>
            <a:r>
              <a:rPr lang="gu-IN" sz="2400" dirty="0" smtClean="0">
                <a:solidFill>
                  <a:srgbClr val="FF0000"/>
                </a:solidFill>
              </a:rPr>
              <a:t>ન કોઇ </a:t>
            </a:r>
            <a:r>
              <a:rPr lang="gu-IN" sz="2400" dirty="0" smtClean="0"/>
              <a:t>| </a:t>
            </a:r>
            <a:r>
              <a:rPr lang="gu-IN" sz="2400" dirty="0" smtClean="0">
                <a:solidFill>
                  <a:srgbClr val="FF0000"/>
                </a:solidFill>
              </a:rPr>
              <a:t>પ્રજળે,</a:t>
            </a:r>
            <a:r>
              <a:rPr lang="gu-IN" sz="2400" dirty="0" smtClean="0"/>
              <a:t> | </a:t>
            </a:r>
            <a:r>
              <a:rPr lang="gu-IN" sz="2400" dirty="0" smtClean="0">
                <a:solidFill>
                  <a:srgbClr val="FF0000"/>
                </a:solidFill>
              </a:rPr>
              <a:t>નિઃસ્વાસ</a:t>
            </a:r>
            <a:r>
              <a:rPr lang="gu-IN" sz="2400" dirty="0" smtClean="0"/>
              <a:t> | </a:t>
            </a:r>
            <a:r>
              <a:rPr lang="gu-IN" sz="2400" dirty="0" smtClean="0">
                <a:solidFill>
                  <a:srgbClr val="FF0000"/>
                </a:solidFill>
              </a:rPr>
              <a:t>થી ચેત </a:t>
            </a:r>
            <a:r>
              <a:rPr lang="gu-IN" sz="2400" dirty="0" smtClean="0"/>
              <a:t>| </a:t>
            </a:r>
            <a:r>
              <a:rPr lang="gu-IN" sz="2400" dirty="0" smtClean="0">
                <a:solidFill>
                  <a:srgbClr val="FF0000"/>
                </a:solidFill>
              </a:rPr>
              <a:t>ના</a:t>
            </a:r>
            <a:r>
              <a:rPr lang="gu-IN" sz="2400" dirty="0" smtClean="0"/>
              <a:t>   </a:t>
            </a:r>
            <a:endParaRPr lang="en-IN" sz="2400" dirty="0" smtClean="0"/>
          </a:p>
          <a:p>
            <a:r>
              <a:rPr lang="gu-IN" sz="2400" dirty="0" smtClean="0"/>
              <a:t>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30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30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3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643998" cy="6286544"/>
          </a:xfrm>
        </p:spPr>
        <p:txBody>
          <a:bodyPr/>
          <a:lstStyle/>
          <a:p>
            <a:endParaRPr lang="gu-IN" sz="2800" dirty="0" smtClean="0">
              <a:solidFill>
                <a:srgbClr val="C00000"/>
              </a:solidFill>
            </a:endParaRPr>
          </a:p>
          <a:p>
            <a:r>
              <a:rPr lang="gu-IN" sz="2800" dirty="0" smtClean="0">
                <a:solidFill>
                  <a:srgbClr val="C00000"/>
                </a:solidFill>
              </a:rPr>
              <a:t>છંદનો પ્રકાર –    સખંડ રૂપમેળનો છંદ</a:t>
            </a:r>
          </a:p>
          <a:p>
            <a:r>
              <a:rPr lang="gu-IN" sz="2800" dirty="0" smtClean="0">
                <a:solidFill>
                  <a:srgbClr val="FF0000"/>
                </a:solidFill>
              </a:rPr>
              <a:t>છંદનું નામ – </a:t>
            </a:r>
            <a:r>
              <a:rPr lang="gu-IN" sz="2400" dirty="0" smtClean="0">
                <a:solidFill>
                  <a:srgbClr val="FF0000"/>
                </a:solidFill>
              </a:rPr>
              <a:t>શાર્દૂલવિક્રીડિત</a:t>
            </a:r>
          </a:p>
          <a:p>
            <a:r>
              <a:rPr lang="gu-IN" sz="2800" dirty="0" smtClean="0">
                <a:solidFill>
                  <a:srgbClr val="FFC000"/>
                </a:solidFill>
              </a:rPr>
              <a:t>અક્ષર-         ૧૯ </a:t>
            </a:r>
          </a:p>
          <a:p>
            <a:r>
              <a:rPr lang="gu-IN" sz="2800" dirty="0" smtClean="0">
                <a:solidFill>
                  <a:schemeClr val="accent6">
                    <a:lumMod val="75000"/>
                  </a:schemeClr>
                </a:solidFill>
              </a:rPr>
              <a:t>બંધારણ/ગણ-  મ સ જ સ ત ત ગા </a:t>
            </a:r>
          </a:p>
          <a:p>
            <a:r>
              <a:rPr lang="gu-IN" sz="2800" dirty="0" smtClean="0">
                <a:solidFill>
                  <a:srgbClr val="92D050"/>
                </a:solidFill>
              </a:rPr>
              <a:t>યતિ-            ૧૨ માં અક્ષરે</a:t>
            </a:r>
          </a:p>
          <a:p>
            <a:r>
              <a:rPr lang="gu-IN" sz="2800" dirty="0" smtClean="0">
                <a:solidFill>
                  <a:srgbClr val="00B0F0"/>
                </a:solidFill>
              </a:rPr>
              <a:t>લગાત્મક રૂપ-  ગાગાગા,લલગા, લગાલ, લલગા,ગાગાલ,     ગાગાલ, ગા.                </a:t>
            </a:r>
            <a:endParaRPr lang="en-IN" dirty="0" smtClean="0">
              <a:solidFill>
                <a:srgbClr val="00B0F0"/>
              </a:solidFill>
            </a:endParaRPr>
          </a:p>
          <a:p>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30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404664"/>
            <a:ext cx="8715436" cy="6096170"/>
          </a:xfrm>
        </p:spPr>
        <p:txBody>
          <a:bodyPr/>
          <a:lstStyle/>
          <a:p>
            <a:r>
              <a:rPr lang="gu-IN" sz="2800" dirty="0" smtClean="0">
                <a:solidFill>
                  <a:srgbClr val="FF0000"/>
                </a:solidFill>
              </a:rPr>
              <a:t>શાર્દૂલવિક્રીડિત</a:t>
            </a:r>
          </a:p>
          <a:p>
            <a:r>
              <a:rPr lang="gu-IN" sz="2400" dirty="0" smtClean="0">
                <a:solidFill>
                  <a:srgbClr val="92D050"/>
                </a:solidFill>
              </a:rPr>
              <a:t>કાળા ભમ્મર વારિ શાં સળવળે, કંપે સૂતા સાગરો </a:t>
            </a:r>
          </a:p>
          <a:p>
            <a:r>
              <a:rPr lang="gu-IN" sz="2400" dirty="0" smtClean="0">
                <a:solidFill>
                  <a:srgbClr val="00B0F0"/>
                </a:solidFill>
              </a:rPr>
              <a:t>ત્હારો દોષ ન લેશ આ જન નહીં, ઔદાસ્ય સાંખી શકે </a:t>
            </a:r>
          </a:p>
          <a:p>
            <a:r>
              <a:rPr lang="gu-IN" sz="2400" dirty="0" smtClean="0">
                <a:solidFill>
                  <a:schemeClr val="accent4">
                    <a:lumMod val="60000"/>
                    <a:lumOff val="40000"/>
                  </a:schemeClr>
                </a:solidFill>
              </a:rPr>
              <a:t>ઊગે છે સવિતા નભે સળગતો, ને આહિ આ ભૂ પરે </a:t>
            </a:r>
          </a:p>
          <a:p>
            <a:r>
              <a:rPr lang="gu-IN" sz="2400" dirty="0" smtClean="0">
                <a:solidFill>
                  <a:srgbClr val="C00000"/>
                </a:solidFill>
              </a:rPr>
              <a:t>આજે જાય શકુંતલા પતિગૃહે, બેચેન હૈયું બને</a:t>
            </a:r>
            <a:r>
              <a:rPr lang="gu-IN" sz="2400" dirty="0" smtClean="0"/>
              <a:t> </a:t>
            </a:r>
          </a:p>
          <a:p>
            <a:r>
              <a:rPr lang="gu-IN" sz="2400" dirty="0" smtClean="0">
                <a:solidFill>
                  <a:srgbClr val="0070C0"/>
                </a:solidFill>
              </a:rPr>
              <a:t>રાજાના દરબારમાં રસિકડી, મેં બીન છેડી અને </a:t>
            </a:r>
          </a:p>
          <a:p>
            <a:r>
              <a:rPr lang="gu-IN" sz="2400" dirty="0" smtClean="0">
                <a:solidFill>
                  <a:schemeClr val="accent5">
                    <a:lumMod val="75000"/>
                  </a:schemeClr>
                </a:solidFill>
              </a:rPr>
              <a:t>ઓ શાર્દૂલ ભરે છે ફાળ ગરવી, માસેજસેતાતગે          </a:t>
            </a:r>
            <a:endParaRPr lang="en-IN" sz="2400" dirty="0">
              <a:solidFill>
                <a:schemeClr val="accent5">
                  <a:lumMod val="75000"/>
                </a:schemeClr>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92696"/>
            <a:ext cx="8496944" cy="5760640"/>
          </a:xfrm>
        </p:spPr>
        <p:txBody>
          <a:bodyPr/>
          <a:lstStyle/>
          <a:p>
            <a:r>
              <a:rPr lang="gu-IN" dirty="0" smtClean="0"/>
              <a:t>શાલિની</a:t>
            </a:r>
          </a:p>
          <a:p>
            <a:r>
              <a:rPr lang="gu-IN" dirty="0" smtClean="0"/>
              <a:t>ઉદા.  </a:t>
            </a:r>
          </a:p>
          <a:p>
            <a:pPr>
              <a:buNone/>
            </a:pPr>
            <a:r>
              <a:rPr lang="gu-IN" dirty="0" smtClean="0"/>
              <a:t>  ૧.  આવ્યો આવ્યો,  એજ આષાઢ પાછો </a:t>
            </a:r>
          </a:p>
          <a:p>
            <a:pPr>
              <a:buNone/>
            </a:pPr>
            <a:r>
              <a:rPr lang="gu-IN" dirty="0" smtClean="0"/>
              <a:t>  ૨.  ગોરંભામાં, વીજસંચાર આછો </a:t>
            </a:r>
          </a:p>
          <a:p>
            <a:pPr>
              <a:buNone/>
            </a:pPr>
            <a:r>
              <a:rPr lang="gu-IN" smtClean="0"/>
              <a:t>  ૩.  ઊંચી </a:t>
            </a:r>
            <a:r>
              <a:rPr lang="gu-IN" dirty="0" smtClean="0"/>
              <a:t>ડોકે, ડુંગરે દર્દ મીઠા   </a:t>
            </a:r>
            <a:endParaRPr lang="en-IN" dirty="0"/>
          </a:p>
        </p:txBody>
      </p:sp>
    </p:spTree>
  </p:cSld>
  <p:clrMapOvr>
    <a:masterClrMapping/>
  </p:clrMapOvr>
  <p:transition spd="med">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8291264" cy="6048672"/>
          </a:xfrm>
        </p:spPr>
        <p:txBody>
          <a:bodyPr>
            <a:normAutofit/>
          </a:bodyPr>
          <a:lstStyle/>
          <a:p>
            <a:r>
              <a:rPr lang="gu-IN" sz="2400" dirty="0" smtClean="0"/>
              <a:t> </a:t>
            </a:r>
          </a:p>
          <a:p>
            <a:r>
              <a:rPr lang="gu-IN" sz="2400" dirty="0" smtClean="0"/>
              <a:t> મ      |   ત      |    ત    | ગાગા  </a:t>
            </a:r>
          </a:p>
          <a:p>
            <a:r>
              <a:rPr lang="gu-IN" sz="2400" dirty="0" smtClean="0"/>
              <a:t>_ _ _     | _   _  u |  _  _  u  |  _ _   </a:t>
            </a:r>
          </a:p>
          <a:p>
            <a:r>
              <a:rPr lang="gu-IN" sz="2400" dirty="0" smtClean="0"/>
              <a:t>આવ્યો આ|વ્યો,  એજ| આષાઢ | પાછો </a:t>
            </a:r>
          </a:p>
          <a:p>
            <a:pPr>
              <a:buNone/>
            </a:pPr>
            <a:r>
              <a:rPr lang="gu-IN" sz="2400" dirty="0" smtClean="0"/>
              <a:t>   </a:t>
            </a:r>
          </a:p>
          <a:p>
            <a:pPr>
              <a:buNone/>
            </a:pPr>
            <a:r>
              <a:rPr lang="gu-IN" sz="2400" dirty="0" smtClean="0"/>
              <a:t>   છંદનું નામ-શાલિની </a:t>
            </a:r>
          </a:p>
          <a:p>
            <a:pPr>
              <a:buNone/>
            </a:pPr>
            <a:r>
              <a:rPr lang="gu-IN" sz="2400" dirty="0" smtClean="0"/>
              <a:t>   છંદનો પ્રકાર- સખંડ રૂપમેળનો છંદ </a:t>
            </a:r>
          </a:p>
          <a:p>
            <a:pPr>
              <a:buNone/>
            </a:pPr>
            <a:r>
              <a:rPr lang="gu-IN" sz="2400" dirty="0" smtClean="0"/>
              <a:t>   અક્ષર- ૧૧ </a:t>
            </a:r>
          </a:p>
          <a:p>
            <a:pPr>
              <a:buNone/>
            </a:pPr>
            <a:r>
              <a:rPr lang="gu-IN" sz="2400" dirty="0" smtClean="0"/>
              <a:t>   ગણ- મ ત ત ગા ગા </a:t>
            </a:r>
          </a:p>
          <a:p>
            <a:pPr>
              <a:buNone/>
            </a:pPr>
            <a:r>
              <a:rPr lang="gu-IN" sz="2400" dirty="0" smtClean="0"/>
              <a:t>   યતિ- ૪ અક્ષરે   </a:t>
            </a:r>
          </a:p>
          <a:p>
            <a:endParaRPr lang="en-IN" sz="2400" dirty="0"/>
          </a:p>
        </p:txBody>
      </p:sp>
    </p:spTree>
  </p:cSld>
  <p:clrMapOvr>
    <a:masterClrMapping/>
  </p:clrMapOvr>
  <p:transition spd="med">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332656"/>
            <a:ext cx="8640960" cy="6192688"/>
          </a:xfrm>
        </p:spPr>
        <p:txBody>
          <a:bodyPr/>
          <a:lstStyle/>
          <a:p>
            <a:endParaRPr lang="gu-IN" dirty="0" smtClean="0"/>
          </a:p>
          <a:p>
            <a:r>
              <a:rPr lang="gu-IN" dirty="0" smtClean="0"/>
              <a:t>દોહરો </a:t>
            </a:r>
          </a:p>
          <a:p>
            <a:pPr>
              <a:buNone/>
            </a:pPr>
            <a:r>
              <a:rPr lang="gu-IN" dirty="0" smtClean="0"/>
              <a:t>   </a:t>
            </a:r>
            <a:r>
              <a:rPr lang="gu-IN" sz="2400" dirty="0" smtClean="0"/>
              <a:t>માત્રા- ૨૪</a:t>
            </a:r>
          </a:p>
          <a:p>
            <a:pPr>
              <a:buNone/>
            </a:pPr>
            <a:r>
              <a:rPr lang="gu-IN" sz="2400" dirty="0" smtClean="0"/>
              <a:t>   ચરણ- ૨ (દ્વિદલ)</a:t>
            </a:r>
          </a:p>
          <a:p>
            <a:pPr>
              <a:buNone/>
            </a:pPr>
            <a:r>
              <a:rPr lang="gu-IN" sz="2400" dirty="0" smtClean="0"/>
              <a:t>    યતિ- ૧૩મી માત્રાએ </a:t>
            </a:r>
          </a:p>
          <a:p>
            <a:pPr>
              <a:buNone/>
            </a:pPr>
            <a:r>
              <a:rPr lang="gu-IN" sz="2400" dirty="0" smtClean="0"/>
              <a:t>    તાલ- ૧,૫, ૯ મી માત્રાએ. બંને દલોમાં </a:t>
            </a:r>
          </a:p>
          <a:p>
            <a:pPr>
              <a:buNone/>
            </a:pPr>
            <a:r>
              <a:rPr lang="gu-IN" sz="2400" dirty="0" smtClean="0"/>
              <a:t>    સ્વરૂપ- દાદા  દાદા દાલદા, દાદા દાદા  ગાલ      </a:t>
            </a:r>
          </a:p>
          <a:p>
            <a:pPr>
              <a:buNone/>
            </a:pPr>
            <a:r>
              <a:rPr lang="gu-IN" dirty="0" smtClean="0"/>
              <a:t>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30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332656"/>
            <a:ext cx="8291264" cy="6192688"/>
          </a:xfrm>
        </p:spPr>
        <p:txBody>
          <a:bodyPr/>
          <a:lstStyle/>
          <a:p>
            <a:r>
              <a:rPr lang="gu-IN" dirty="0" smtClean="0"/>
              <a:t>દોહરો :</a:t>
            </a:r>
            <a:r>
              <a:rPr lang="gu-IN" sz="2400" dirty="0" smtClean="0"/>
              <a:t>  </a:t>
            </a:r>
          </a:p>
          <a:p>
            <a:pPr>
              <a:buNone/>
            </a:pPr>
            <a:r>
              <a:rPr lang="gu-IN" dirty="0" smtClean="0"/>
              <a:t>ઊગે દિન દિન આથમે, કાંટો તરુવર થાય. </a:t>
            </a:r>
          </a:p>
          <a:p>
            <a:pPr>
              <a:buNone/>
            </a:pPr>
            <a:r>
              <a:rPr lang="gu-IN" dirty="0" smtClean="0"/>
              <a:t>જગત ઘુમડમાં કોઇના, રે  ઠાયા  નવ પાય</a:t>
            </a:r>
          </a:p>
          <a:p>
            <a:pPr>
              <a:buNone/>
            </a:pPr>
            <a:endParaRPr lang="gu-IN" sz="2800" dirty="0" smtClean="0"/>
          </a:p>
          <a:p>
            <a:pPr>
              <a:buNone/>
            </a:pPr>
            <a:r>
              <a:rPr lang="gu-IN" sz="2800" dirty="0" smtClean="0"/>
              <a:t>દા દા  દા  દા   દાલદા, દાદા દા દા  ગાલ  </a:t>
            </a:r>
          </a:p>
          <a:p>
            <a:pPr>
              <a:buNone/>
            </a:pPr>
            <a:r>
              <a:rPr lang="gu-IN" dirty="0" smtClean="0"/>
              <a:t>ઊ ગે  દિન દિન આ થ મે, કાંટો તરુ વર થાય.</a:t>
            </a:r>
            <a:endParaRPr lang="en-IN" dirty="0" smtClean="0"/>
          </a:p>
          <a:p>
            <a:pPr>
              <a:buNone/>
            </a:pPr>
            <a:endParaRPr lang="en-IN" sz="2400" dirty="0" smtClean="0"/>
          </a:p>
          <a:p>
            <a:pPr>
              <a:buNone/>
            </a:pPr>
            <a:r>
              <a:rPr lang="gu-IN" sz="2400" dirty="0" smtClean="0"/>
              <a:t>દા </a:t>
            </a:r>
            <a:r>
              <a:rPr lang="en-IN" sz="2400" dirty="0" smtClean="0"/>
              <a:t>  </a:t>
            </a:r>
            <a:r>
              <a:rPr lang="gu-IN" sz="2400" dirty="0" smtClean="0"/>
              <a:t>દા  </a:t>
            </a:r>
            <a:r>
              <a:rPr lang="en-IN" sz="2400" dirty="0" smtClean="0"/>
              <a:t>  </a:t>
            </a:r>
            <a:r>
              <a:rPr lang="gu-IN" sz="2400" dirty="0" smtClean="0"/>
              <a:t>દા</a:t>
            </a:r>
            <a:r>
              <a:rPr lang="en-IN" sz="2400" dirty="0" smtClean="0"/>
              <a:t> </a:t>
            </a:r>
            <a:r>
              <a:rPr lang="gu-IN" sz="2400" dirty="0" smtClean="0"/>
              <a:t> દા  દાલદા, દા</a:t>
            </a:r>
            <a:r>
              <a:rPr lang="en-IN" sz="2400" dirty="0" smtClean="0"/>
              <a:t> </a:t>
            </a:r>
            <a:r>
              <a:rPr lang="gu-IN" sz="2400" dirty="0" smtClean="0"/>
              <a:t>દા દા </a:t>
            </a:r>
            <a:r>
              <a:rPr lang="en-IN" sz="2400" dirty="0" smtClean="0"/>
              <a:t>  </a:t>
            </a:r>
            <a:r>
              <a:rPr lang="gu-IN" sz="2400" dirty="0" smtClean="0"/>
              <a:t>દા  </a:t>
            </a:r>
            <a:r>
              <a:rPr lang="en-IN" sz="2400" dirty="0" smtClean="0"/>
              <a:t> </a:t>
            </a:r>
            <a:r>
              <a:rPr lang="gu-IN" sz="2400" dirty="0" smtClean="0"/>
              <a:t>ગાલ  </a:t>
            </a:r>
            <a:endParaRPr lang="en-IN" dirty="0" smtClean="0"/>
          </a:p>
          <a:p>
            <a:pPr>
              <a:buNone/>
            </a:pPr>
            <a:r>
              <a:rPr lang="gu-IN" dirty="0" smtClean="0"/>
              <a:t>જગ</a:t>
            </a:r>
            <a:r>
              <a:rPr lang="en-IN" dirty="0" smtClean="0"/>
              <a:t> </a:t>
            </a:r>
            <a:r>
              <a:rPr lang="gu-IN" dirty="0" smtClean="0"/>
              <a:t>તઘુ</a:t>
            </a:r>
            <a:r>
              <a:rPr lang="en-IN" dirty="0" smtClean="0"/>
              <a:t> </a:t>
            </a:r>
            <a:r>
              <a:rPr lang="gu-IN" dirty="0" smtClean="0"/>
              <a:t>મડ</a:t>
            </a:r>
            <a:r>
              <a:rPr lang="en-IN" dirty="0" smtClean="0"/>
              <a:t> </a:t>
            </a:r>
            <a:r>
              <a:rPr lang="gu-IN" dirty="0" smtClean="0"/>
              <a:t>માં કોઇના, રે  ઠાયા  નવ પાય</a:t>
            </a:r>
          </a:p>
          <a:p>
            <a:pPr>
              <a:buNone/>
            </a:pPr>
            <a:endParaRPr lang="en-IN" dirty="0" smtClean="0"/>
          </a:p>
          <a:p>
            <a:pPr>
              <a:buNone/>
            </a:pPr>
            <a:r>
              <a:rPr lang="gu-IN" dirty="0" smtClean="0"/>
              <a:t>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30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30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332656"/>
            <a:ext cx="8435280" cy="5687144"/>
          </a:xfrm>
        </p:spPr>
        <p:txBody>
          <a:bodyPr/>
          <a:lstStyle/>
          <a:p>
            <a:r>
              <a:rPr lang="gu-IN" dirty="0" smtClean="0"/>
              <a:t>દોહરો </a:t>
            </a:r>
          </a:p>
          <a:p>
            <a:r>
              <a:rPr lang="gu-IN" dirty="0" smtClean="0"/>
              <a:t>મિઠિ કવિતા મેં તૂજ શું, પૂરણ બાંધી પ્રીત, </a:t>
            </a:r>
          </a:p>
          <a:p>
            <a:r>
              <a:rPr lang="gu-IN" dirty="0" smtClean="0"/>
              <a:t>સુખ આપે દુ:ખ આપવા, હું હારે વશ નીત.    </a:t>
            </a:r>
          </a:p>
          <a:p>
            <a:endParaRPr lang="gu-IN" dirty="0" smtClean="0"/>
          </a:p>
          <a:p>
            <a:r>
              <a:rPr lang="gu-IN" sz="2400" dirty="0" smtClean="0"/>
              <a:t>દા    દા  દા દા   દાલ દા, દા દા  દા દા  ગાલ</a:t>
            </a:r>
            <a:endParaRPr lang="gu-IN" dirty="0" smtClean="0"/>
          </a:p>
          <a:p>
            <a:r>
              <a:rPr lang="gu-IN" dirty="0" smtClean="0"/>
              <a:t>મિઠિ કવિતા મેં   તૂજ શું, પૂ રણ બાંધી પ્રીત, </a:t>
            </a:r>
            <a:endParaRPr lang="gu-IN" sz="2400" dirty="0" smtClean="0"/>
          </a:p>
          <a:p>
            <a:endParaRPr lang="gu-IN" sz="2400" dirty="0" smtClean="0"/>
          </a:p>
          <a:p>
            <a:r>
              <a:rPr lang="gu-IN" sz="2400" dirty="0" smtClean="0"/>
              <a:t>દા   દા દા   દા    દાલદા, દા દાદા દા  ગાલ</a:t>
            </a:r>
            <a:endParaRPr lang="gu-IN" dirty="0" smtClean="0"/>
          </a:p>
          <a:p>
            <a:r>
              <a:rPr lang="gu-IN" dirty="0" smtClean="0"/>
              <a:t>સુખ આપે  દુ:ખ  આપવા, હું હારે વશ નીત.    </a:t>
            </a:r>
            <a:endParaRPr lang="en-IN" dirty="0" smtClean="0"/>
          </a:p>
          <a:p>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715436" cy="6286544"/>
          </a:xfrm>
        </p:spPr>
        <p:txBody>
          <a:bodyPr/>
          <a:lstStyle/>
          <a:p>
            <a:endParaRPr lang="en-IN" sz="2800" dirty="0" smtClean="0">
              <a:solidFill>
                <a:srgbClr val="FF0000"/>
              </a:solidFill>
            </a:endParaRPr>
          </a:p>
          <a:p>
            <a:r>
              <a:rPr lang="gu-IN" sz="2800" dirty="0" smtClean="0">
                <a:solidFill>
                  <a:srgbClr val="FF0000"/>
                </a:solidFill>
              </a:rPr>
              <a:t>(૧)રૂપમેળ છંદ-</a:t>
            </a:r>
            <a:r>
              <a:rPr lang="gu-IN" sz="2400" dirty="0" smtClean="0">
                <a:solidFill>
                  <a:srgbClr val="FF0000"/>
                </a:solidFill>
              </a:rPr>
              <a:t> </a:t>
            </a:r>
            <a:r>
              <a:rPr lang="gu-IN" sz="1800" dirty="0" smtClean="0"/>
              <a:t>આ છંદમાં લઘુ-ગુરુની વ્યવસ્થા અને અક્ષરની સંખ્યા નિશ્ચિત હોય છે, અને સાથે સાથે એનું વિરામસ્થાન એટલે કે </a:t>
            </a:r>
            <a:r>
              <a:rPr lang="gu-IN" sz="1800" dirty="0" smtClean="0">
                <a:solidFill>
                  <a:srgbClr val="0070C0"/>
                </a:solidFill>
              </a:rPr>
              <a:t>યતિ (જ્યાં અટકીએ છીએ તે) નિશ્ચિત હોય છે. તેને આપણે સખંડ રૂપમેળ છંદ કહીએ છીએ. </a:t>
            </a:r>
            <a:r>
              <a:rPr lang="gu-IN" sz="1800" dirty="0" smtClean="0"/>
              <a:t>તેમાં નીચે પ્રમાણે છંદો આવી શકે. </a:t>
            </a:r>
          </a:p>
          <a:p>
            <a:r>
              <a:rPr lang="gu-IN" sz="1800" dirty="0" smtClean="0"/>
              <a:t>           શાલિની, માલિની, મંદાક્રાંતા, હરિણી, શિખરિણી, શાર્દૂવિક્રીડિત, સ્રગ્ધરા, પૃથ્વી. </a:t>
            </a:r>
          </a:p>
          <a:p>
            <a:endParaRPr lang="en-IN" sz="1800" dirty="0" smtClean="0"/>
          </a:p>
          <a:p>
            <a:r>
              <a:rPr lang="gu-IN" sz="1800" dirty="0" smtClean="0"/>
              <a:t>કેટલાક છંદોમાં </a:t>
            </a:r>
            <a:r>
              <a:rPr lang="gu-IN" sz="1800" dirty="0" smtClean="0">
                <a:solidFill>
                  <a:srgbClr val="0070C0"/>
                </a:solidFill>
              </a:rPr>
              <a:t>યતિનું સ્થાન હોતું નથી. તો જે છંદમાં યતિ આવતો નથી તેને અખંડ રૂપમેળનો છંદ તરીકે ઓળખવામાં આવે છે</a:t>
            </a:r>
            <a:r>
              <a:rPr lang="gu-IN" sz="1800" dirty="0" smtClean="0"/>
              <a:t>. તેમાં નીચે પ્રમાણે છંદો આવી શકે.</a:t>
            </a:r>
          </a:p>
          <a:p>
            <a:r>
              <a:rPr lang="gu-IN" sz="1800" dirty="0" smtClean="0"/>
              <a:t>          ઇંદ્રવજ્રા, ઉપેન્દ્રવજ્રા, દ્રુતવિલંબિત, તોટક, ભુજંગી, વસંતતિલકા.           </a:t>
            </a:r>
            <a:r>
              <a:rPr lang="gu-IN" sz="2800" dirty="0" smtClean="0"/>
              <a:t> </a:t>
            </a:r>
          </a:p>
          <a:p>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amond(in)">
                                      <p:cBhvr>
                                        <p:cTn id="15" dur="2000"/>
                                        <p:tgtEl>
                                          <p:spTgt spid="3">
                                            <p:txEl>
                                              <p:pRg st="4" end="4"/>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amond(in)">
                                      <p:cBhvr>
                                        <p:cTn id="1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764704"/>
            <a:ext cx="8280920" cy="5688632"/>
          </a:xfrm>
        </p:spPr>
        <p:txBody>
          <a:bodyPr/>
          <a:lstStyle/>
          <a:p>
            <a:r>
              <a:rPr lang="gu-IN" dirty="0" smtClean="0"/>
              <a:t>દોહરો </a:t>
            </a:r>
          </a:p>
          <a:p>
            <a:r>
              <a:rPr lang="gu-IN" sz="2400" dirty="0" smtClean="0"/>
              <a:t>પરબો માંડી લીમડે, મટકે શીતલ છાંય </a:t>
            </a:r>
          </a:p>
          <a:p>
            <a:r>
              <a:rPr lang="gu-IN" sz="2400" dirty="0" smtClean="0"/>
              <a:t>તાપે તરસ્યા પાંથને, ખોબે ખોબે પાય </a:t>
            </a:r>
          </a:p>
          <a:p>
            <a:endParaRPr lang="gu-IN" sz="2400" dirty="0" smtClean="0"/>
          </a:p>
          <a:p>
            <a:r>
              <a:rPr lang="gu-IN" sz="2400" dirty="0" smtClean="0"/>
              <a:t>દા    દા  દાદા   દા લદા, દા  દા  દા દા  ગાલ</a:t>
            </a:r>
          </a:p>
          <a:p>
            <a:r>
              <a:rPr lang="gu-IN" sz="2400" dirty="0" smtClean="0"/>
              <a:t>પર   બો  માંડી  લી મ ડે, મટ કે  શી તલ છાંય </a:t>
            </a:r>
          </a:p>
          <a:p>
            <a:endParaRPr lang="gu-IN" sz="2400" dirty="0" smtClean="0"/>
          </a:p>
          <a:p>
            <a:r>
              <a:rPr lang="gu-IN" sz="2400" dirty="0" smtClean="0"/>
              <a:t>દાદા  દા  દા   દા લ દા, દાદા  દાદા  ગાલ</a:t>
            </a:r>
          </a:p>
          <a:p>
            <a:r>
              <a:rPr lang="gu-IN" sz="2400" dirty="0" smtClean="0"/>
              <a:t>તાપે  તર સ્યા  પાં થ ને, ખોબે  ખોબે  પાય </a:t>
            </a:r>
            <a:endParaRPr lang="en-IN" sz="2400" dirty="0" smtClean="0"/>
          </a:p>
          <a:p>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20688"/>
            <a:ext cx="8496944" cy="5832648"/>
          </a:xfrm>
        </p:spPr>
        <p:txBody>
          <a:bodyPr/>
          <a:lstStyle/>
          <a:p>
            <a:r>
              <a:rPr lang="gu-IN" dirty="0" smtClean="0"/>
              <a:t>સોરઠો :</a:t>
            </a:r>
          </a:p>
          <a:p>
            <a:r>
              <a:rPr lang="gu-IN" dirty="0" smtClean="0"/>
              <a:t>માત્રા- ૨૪ </a:t>
            </a:r>
          </a:p>
          <a:p>
            <a:r>
              <a:rPr lang="gu-IN" dirty="0" smtClean="0"/>
              <a:t>ચરણ- ૪ </a:t>
            </a:r>
          </a:p>
          <a:p>
            <a:pPr>
              <a:buNone/>
            </a:pPr>
            <a:r>
              <a:rPr lang="gu-IN" dirty="0" smtClean="0"/>
              <a:t>         (૧, ૩ ચરણમાં ૧૧માત્રા)</a:t>
            </a:r>
          </a:p>
          <a:p>
            <a:pPr>
              <a:buNone/>
            </a:pPr>
            <a:r>
              <a:rPr lang="gu-IN" dirty="0" smtClean="0"/>
              <a:t>         ( ૨, ૪ ચરણમાં ૧૩ માત્રા)</a:t>
            </a:r>
          </a:p>
          <a:p>
            <a:pPr>
              <a:buNone/>
            </a:pPr>
            <a:r>
              <a:rPr lang="gu-IN" dirty="0" smtClean="0"/>
              <a:t> યતિ - ૧૧મી માત્રાએ </a:t>
            </a:r>
          </a:p>
          <a:p>
            <a:pPr>
              <a:buNone/>
            </a:pPr>
            <a:r>
              <a:rPr lang="gu-IN" dirty="0" smtClean="0"/>
              <a:t> તાલ-  ૧, ૫, ૯મી માત્રાએ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20688"/>
            <a:ext cx="8424936" cy="5832648"/>
          </a:xfrm>
        </p:spPr>
        <p:txBody>
          <a:bodyPr/>
          <a:lstStyle/>
          <a:p>
            <a:r>
              <a:rPr lang="gu-IN" dirty="0" smtClean="0"/>
              <a:t>સોરઠો-</a:t>
            </a:r>
          </a:p>
          <a:p>
            <a:r>
              <a:rPr lang="gu-IN" sz="2400" dirty="0" smtClean="0"/>
              <a:t>વ્હાલા તારા વેણ, સ્વપ્નામાં પણ સાંભરે </a:t>
            </a:r>
          </a:p>
          <a:p>
            <a:r>
              <a:rPr lang="gu-IN" sz="2400" dirty="0" smtClean="0"/>
              <a:t>નેહ ભરેલા નેણ, ફરી ન દીઠા  ફારબસ  </a:t>
            </a:r>
          </a:p>
          <a:p>
            <a:endParaRPr lang="gu-IN" sz="2400" dirty="0" smtClean="0"/>
          </a:p>
          <a:p>
            <a:r>
              <a:rPr lang="gu-IN" sz="2400" dirty="0" smtClean="0"/>
              <a:t>૨  ૨  ૨ ૨  ૨૧,  ૨  ૨  ૨ ૧૧  ૨ ૧૨  </a:t>
            </a:r>
          </a:p>
          <a:p>
            <a:r>
              <a:rPr lang="gu-IN" sz="2400" dirty="0" smtClean="0"/>
              <a:t>વ્હાલા તારા વેણ,  સ્વપ્નામાં પણ સાંભરે </a:t>
            </a:r>
          </a:p>
          <a:p>
            <a:r>
              <a:rPr lang="gu-IN" sz="2400" dirty="0" smtClean="0"/>
              <a:t>૨૧ ૧૨ ૨  ૨૧,  ૧૨ ૧  ૨૨  ૨૧૧ ૧       </a:t>
            </a:r>
          </a:p>
          <a:p>
            <a:r>
              <a:rPr lang="gu-IN" sz="2400" dirty="0" smtClean="0"/>
              <a:t>નેહ ભરેલા નેણ,  ફરી ન દીઠા  ફારબસ</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amond(in)">
                                      <p:cBhvr>
                                        <p:cTn id="20" dur="2000"/>
                                        <p:tgtEl>
                                          <p:spTgt spid="3">
                                            <p:txEl>
                                              <p:pRg st="4" end="4"/>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2000"/>
                                        <p:tgtEl>
                                          <p:spTgt spid="3">
                                            <p:txEl>
                                              <p:pRg st="5" end="5"/>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amond(in)">
                                      <p:cBhvr>
                                        <p:cTn id="26" dur="2000"/>
                                        <p:tgtEl>
                                          <p:spTgt spid="3">
                                            <p:txEl>
                                              <p:pRg st="6" end="6"/>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diamond(in)">
                                      <p:cBhvr>
                                        <p:cTn id="2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92696"/>
            <a:ext cx="8291264" cy="5832648"/>
          </a:xfrm>
        </p:spPr>
        <p:txBody>
          <a:bodyPr/>
          <a:lstStyle/>
          <a:p>
            <a:r>
              <a:rPr lang="gu-IN" dirty="0" smtClean="0"/>
              <a:t>સોરઠો </a:t>
            </a:r>
          </a:p>
          <a:p>
            <a:r>
              <a:rPr lang="gu-IN" dirty="0" smtClean="0"/>
              <a:t>જટાળ તલ્કિ કઠોર, છોડી ફોડી નાળિયર</a:t>
            </a:r>
          </a:p>
          <a:p>
            <a:r>
              <a:rPr lang="gu-IN" dirty="0" smtClean="0"/>
              <a:t>કોપરું શરબત ઓર, આપે વિરલો હંસલો    </a:t>
            </a:r>
          </a:p>
          <a:p>
            <a:endParaRPr lang="gu-IN" dirty="0" smtClean="0"/>
          </a:p>
          <a:p>
            <a:r>
              <a:rPr lang="gu-IN" dirty="0" smtClean="0"/>
              <a:t>૧૨ ૧ ૨ ૧  ૧૨૧,  ૨૨  ૨૨  ૨૧ ૧૧ </a:t>
            </a:r>
          </a:p>
          <a:p>
            <a:r>
              <a:rPr lang="gu-IN" dirty="0" smtClean="0"/>
              <a:t>જટાળ તલ્કિ કઠોર, છોડી ફોડી નાળિયર</a:t>
            </a:r>
          </a:p>
          <a:p>
            <a:r>
              <a:rPr lang="gu-IN" dirty="0" smtClean="0"/>
              <a:t>૨૧૧   ૧૧૧૧  ૨૧,  ૨ ૨ ૧૧ ૨  ૨૧૨      </a:t>
            </a:r>
          </a:p>
          <a:p>
            <a:r>
              <a:rPr lang="gu-IN" dirty="0" smtClean="0"/>
              <a:t>કોપરું  શરબત ઓર, આપે વિરલો હંસલો    </a:t>
            </a:r>
            <a:endParaRPr lang="en-IN" dirty="0" smtClean="0"/>
          </a:p>
          <a:p>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amond(in)">
                                      <p:cBhvr>
                                        <p:cTn id="20" dur="2000"/>
                                        <p:tgtEl>
                                          <p:spTgt spid="3">
                                            <p:txEl>
                                              <p:pRg st="4" end="4"/>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2000"/>
                                        <p:tgtEl>
                                          <p:spTgt spid="3">
                                            <p:txEl>
                                              <p:pRg st="5" end="5"/>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amond(in)">
                                      <p:cBhvr>
                                        <p:cTn id="26" dur="2000"/>
                                        <p:tgtEl>
                                          <p:spTgt spid="3">
                                            <p:txEl>
                                              <p:pRg st="6" end="6"/>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diamond(in)">
                                      <p:cBhvr>
                                        <p:cTn id="2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20688"/>
            <a:ext cx="8496944" cy="5832648"/>
          </a:xfrm>
        </p:spPr>
        <p:txBody>
          <a:bodyPr/>
          <a:lstStyle/>
          <a:p>
            <a:endParaRPr lang="gu-IN" dirty="0" smtClean="0"/>
          </a:p>
          <a:p>
            <a:r>
              <a:rPr lang="gu-IN" dirty="0" smtClean="0"/>
              <a:t>હરિગીત </a:t>
            </a:r>
          </a:p>
          <a:p>
            <a:pPr>
              <a:buNone/>
            </a:pPr>
            <a:r>
              <a:rPr lang="gu-IN" dirty="0" smtClean="0"/>
              <a:t>  </a:t>
            </a:r>
            <a:r>
              <a:rPr lang="gu-IN" sz="2400" dirty="0" smtClean="0"/>
              <a:t>માત્રા- ૨૮ માત્રા </a:t>
            </a:r>
          </a:p>
          <a:p>
            <a:pPr>
              <a:buNone/>
            </a:pPr>
            <a:r>
              <a:rPr lang="gu-IN" sz="2400" dirty="0" smtClean="0"/>
              <a:t>  ચરણ- દ્વિદલ (બે લીટી)</a:t>
            </a:r>
          </a:p>
          <a:p>
            <a:pPr>
              <a:buNone/>
            </a:pPr>
            <a:r>
              <a:rPr lang="gu-IN" sz="2400" dirty="0" smtClean="0"/>
              <a:t>   તલ-  ૩, ૬, ૧૦, ૧૩, ૧૭, ૨૦, ૨૪ માત્રાએ. </a:t>
            </a:r>
          </a:p>
          <a:p>
            <a:pPr>
              <a:buNone/>
            </a:pPr>
            <a:r>
              <a:rPr lang="gu-IN" sz="2400" dirty="0" smtClean="0"/>
              <a:t>  સ્વરૂપ- દાદાલદા, દાદાલદા, દાદાલદા, દાદાલદા,</a:t>
            </a:r>
          </a:p>
          <a:p>
            <a:pPr>
              <a:buNone/>
            </a:pPr>
            <a:r>
              <a:rPr lang="gu-IN" sz="2400" dirty="0" smtClean="0"/>
              <a:t>       (સપ્તકલ સંધિના ચાર આવર્તનો)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amond(in)">
                                      <p:cBhvr>
                                        <p:cTn id="2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20688"/>
            <a:ext cx="8291264" cy="5832648"/>
          </a:xfrm>
        </p:spPr>
        <p:txBody>
          <a:bodyPr>
            <a:normAutofit lnSpcReduction="10000"/>
          </a:bodyPr>
          <a:lstStyle/>
          <a:p>
            <a:r>
              <a:rPr lang="gu-IN" dirty="0" smtClean="0"/>
              <a:t>હરિગીત</a:t>
            </a:r>
          </a:p>
          <a:p>
            <a:pPr>
              <a:buNone/>
            </a:pPr>
            <a:r>
              <a:rPr lang="gu-IN" sz="2400" dirty="0" smtClean="0"/>
              <a:t>    નરદેવ ભીમકની સુતા દમયંતી નામે સુંદરી,</a:t>
            </a:r>
          </a:p>
          <a:p>
            <a:pPr>
              <a:buNone/>
            </a:pPr>
            <a:r>
              <a:rPr lang="gu-IN" sz="2400" dirty="0" smtClean="0"/>
              <a:t>    સુણીને પ્રશંસા હંસથી નળરાયને મનથી વરી.  </a:t>
            </a:r>
          </a:p>
          <a:p>
            <a:pPr>
              <a:buNone/>
            </a:pPr>
            <a:r>
              <a:rPr lang="gu-IN" sz="2400" dirty="0" smtClean="0"/>
              <a:t>    </a:t>
            </a:r>
          </a:p>
          <a:p>
            <a:pPr>
              <a:buNone/>
            </a:pPr>
            <a:r>
              <a:rPr lang="gu-IN" sz="2400" dirty="0" smtClean="0"/>
              <a:t>    દાદાલ દા|  દાદા લદા | દા દાલદા | દાદાલદા</a:t>
            </a:r>
          </a:p>
          <a:p>
            <a:pPr>
              <a:buNone/>
            </a:pPr>
            <a:r>
              <a:rPr lang="gu-IN" sz="2400" dirty="0" smtClean="0"/>
              <a:t>                                    ૧ </a:t>
            </a:r>
          </a:p>
          <a:p>
            <a:pPr>
              <a:buNone/>
            </a:pPr>
            <a:r>
              <a:rPr lang="gu-IN" sz="2400" dirty="0" smtClean="0"/>
              <a:t>   ૧૧૨ ૧ ૨ | ૧૧૨  ૧૨  |૧૧ ૨ ૨ ૨ | ૨ ૨૧ ૨        </a:t>
            </a:r>
          </a:p>
          <a:p>
            <a:pPr>
              <a:buNone/>
            </a:pPr>
            <a:r>
              <a:rPr lang="gu-IN" sz="2800" dirty="0" smtClean="0"/>
              <a:t>   </a:t>
            </a:r>
            <a:r>
              <a:rPr lang="gu-IN" sz="2400" dirty="0" smtClean="0"/>
              <a:t>નરદેવ ભી| મકની સુતા |દમયંતી ના| મે સુંદરી,</a:t>
            </a:r>
          </a:p>
          <a:p>
            <a:pPr>
              <a:buNone/>
            </a:pPr>
            <a:r>
              <a:rPr lang="gu-IN" sz="2400" dirty="0" smtClean="0"/>
              <a:t>    </a:t>
            </a:r>
          </a:p>
          <a:p>
            <a:pPr>
              <a:buNone/>
            </a:pPr>
            <a:r>
              <a:rPr lang="gu-IN" sz="2400" dirty="0" smtClean="0"/>
              <a:t>    દા   દાલ દા| દા દાલદા | દા દાલદા | દા દા લ દા</a:t>
            </a:r>
          </a:p>
          <a:p>
            <a:pPr>
              <a:buNone/>
            </a:pPr>
            <a:r>
              <a:rPr lang="gu-IN" sz="2400" dirty="0" smtClean="0"/>
              <a:t>       ૧        </a:t>
            </a:r>
          </a:p>
          <a:p>
            <a:pPr>
              <a:buNone/>
            </a:pPr>
            <a:r>
              <a:rPr lang="gu-IN" sz="2400" dirty="0" smtClean="0"/>
              <a:t>   ૧  ૨ ૨ ૧ ૨ | ૨ ૨૧૨   | ૧૧ ૨ ૧૨ | ૧૧  ૨  ૧૨        </a:t>
            </a:r>
          </a:p>
          <a:p>
            <a:pPr>
              <a:buNone/>
            </a:pPr>
            <a:r>
              <a:rPr lang="gu-IN" sz="2400" dirty="0" smtClean="0"/>
              <a:t>    સુણીને પ્રશં  |સા હંસથી  | નળરાયને  | મન થી વરી</a:t>
            </a:r>
            <a:r>
              <a:rPr lang="gu-IN" sz="2800" dirty="0" smtClean="0"/>
              <a:t>.  </a:t>
            </a:r>
            <a:r>
              <a:rPr lang="gu-IN" dirty="0" smtClean="0"/>
              <a:t>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amond(in)">
                                      <p:cBhvr>
                                        <p:cTn id="24" dur="2000"/>
                                        <p:tgtEl>
                                          <p:spTgt spid="3">
                                            <p:txEl>
                                              <p:pRg st="6" end="6"/>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diamond(in)">
                                      <p:cBhvr>
                                        <p:cTn id="30" dur="2000"/>
                                        <p:tgtEl>
                                          <p:spTgt spid="3">
                                            <p:txEl>
                                              <p:pRg st="8" end="8"/>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diamond(in)">
                                      <p:cBhvr>
                                        <p:cTn id="33" dur="2000"/>
                                        <p:tgtEl>
                                          <p:spTgt spid="3">
                                            <p:txEl>
                                              <p:pRg st="9" end="9"/>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diamond(in)">
                                      <p:cBhvr>
                                        <p:cTn id="36" dur="2000"/>
                                        <p:tgtEl>
                                          <p:spTgt spid="3">
                                            <p:txEl>
                                              <p:pRg st="10" end="10"/>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diamond(in)">
                                      <p:cBhvr>
                                        <p:cTn id="39" dur="2000"/>
                                        <p:tgtEl>
                                          <p:spTgt spid="3">
                                            <p:txEl>
                                              <p:pRg st="11" end="11"/>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diamond(in)">
                                      <p:cBhvr>
                                        <p:cTn id="4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20688"/>
            <a:ext cx="8291264" cy="5904656"/>
          </a:xfrm>
        </p:spPr>
        <p:txBody>
          <a:bodyPr/>
          <a:lstStyle/>
          <a:p>
            <a:r>
              <a:rPr lang="gu-IN" dirty="0" smtClean="0"/>
              <a:t>હરિગીત </a:t>
            </a:r>
          </a:p>
          <a:p>
            <a:r>
              <a:rPr lang="gu-IN" sz="2400" dirty="0" smtClean="0"/>
              <a:t>મોટી સ્વયં|વરની સભા|માં સુરનરા|ધિકને ત્યજી,</a:t>
            </a:r>
          </a:p>
          <a:p>
            <a:r>
              <a:rPr lang="gu-IN" sz="2400" dirty="0" smtClean="0"/>
              <a:t>વરમાળ તે|ણે વ્હાલથી| નૃપ નળતણે| કંઠે સજી  </a:t>
            </a:r>
          </a:p>
          <a:p>
            <a:endParaRPr lang="gu-IN" sz="2400" dirty="0" smtClean="0"/>
          </a:p>
          <a:p>
            <a:r>
              <a:rPr lang="gu-IN" sz="2400" dirty="0" smtClean="0"/>
              <a:t> દાદાલ દા|દા દા લદા | દા  દા લ દા | દા દા લ દા</a:t>
            </a:r>
          </a:p>
          <a:p>
            <a:r>
              <a:rPr lang="gu-IN" sz="2400" dirty="0" smtClean="0"/>
              <a:t>મોટી સ્વયં|વરની સભા | માં સુર ન રા |ધિક ને ત્યજી,</a:t>
            </a:r>
          </a:p>
          <a:p>
            <a:endParaRPr lang="gu-IN" sz="2400" dirty="0" smtClean="0"/>
          </a:p>
          <a:p>
            <a:r>
              <a:rPr lang="gu-IN" sz="2400" dirty="0" smtClean="0"/>
              <a:t> દાદાલ દા|દા દા લદા | દા  દા લ દા | દાદાલદા</a:t>
            </a:r>
          </a:p>
          <a:p>
            <a:r>
              <a:rPr lang="gu-IN" sz="2400" dirty="0" smtClean="0"/>
              <a:t>વરમાળ તે|ણે વ્હાલથી | નૃપ નળત ણે| કંઠે સજી     </a:t>
            </a:r>
            <a:endParaRPr lang="en-IN" sz="2400" dirty="0" smtClean="0"/>
          </a:p>
          <a:p>
            <a:r>
              <a:rPr lang="gu-IN" sz="2400" dirty="0" smtClean="0"/>
              <a:t>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diamond(in)">
                                      <p:cBhvr>
                                        <p:cTn id="24" dur="2000"/>
                                        <p:tgtEl>
                                          <p:spTgt spid="3">
                                            <p:txEl>
                                              <p:pRg st="7" end="7"/>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amond(in)">
                                      <p:cBhvr>
                                        <p:cTn id="27" dur="2000"/>
                                        <p:tgtEl>
                                          <p:spTgt spid="3">
                                            <p:txEl>
                                              <p:pRg st="8" end="8"/>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diamond(in)">
                                      <p:cBhvr>
                                        <p:cTn id="3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92696"/>
            <a:ext cx="8291264" cy="5760640"/>
          </a:xfrm>
        </p:spPr>
        <p:txBody>
          <a:bodyPr/>
          <a:lstStyle/>
          <a:p>
            <a:endParaRPr lang="gu-IN" dirty="0" smtClean="0"/>
          </a:p>
          <a:p>
            <a:r>
              <a:rPr lang="gu-IN" dirty="0" smtClean="0"/>
              <a:t>ઝૂલણા </a:t>
            </a:r>
          </a:p>
          <a:p>
            <a:r>
              <a:rPr lang="gu-IN" sz="2400" dirty="0" smtClean="0"/>
              <a:t>માત્રા-૩૭ </a:t>
            </a:r>
          </a:p>
          <a:p>
            <a:r>
              <a:rPr lang="gu-IN" sz="2400" dirty="0" smtClean="0"/>
              <a:t>યતિ-૧૦,૨૦, ૩૦મી માત્રાએ.</a:t>
            </a:r>
          </a:p>
          <a:p>
            <a:r>
              <a:rPr lang="gu-IN" sz="2400" dirty="0" smtClean="0"/>
              <a:t>તાલ- ૧,૬,૧૧,૧૬, ૨૧, ૨૬, ૩૧, ૩૬મી માત્રાએ. </a:t>
            </a:r>
          </a:p>
          <a:p>
            <a:r>
              <a:rPr lang="gu-IN" sz="2400" dirty="0" smtClean="0"/>
              <a:t>સ્વરૂપ- દાલદા,દાલદા,દાલદા,દાલદા, દાલદા,દાલદા,દાલદા,ગા.   </a:t>
            </a:r>
          </a:p>
          <a:p>
            <a:r>
              <a:rPr lang="gu-IN" sz="2400" dirty="0" smtClean="0"/>
              <a:t>(પંચકલ સંધિના સાત આવર્તનો અને છેલ્લે ગા)</a:t>
            </a:r>
          </a:p>
          <a:p>
            <a:pPr>
              <a:buNone/>
            </a:pPr>
            <a:r>
              <a:rPr lang="gu-IN" sz="2400" dirty="0" smtClean="0"/>
              <a:t>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amond(in)">
                                      <p:cBhvr>
                                        <p:cTn id="19" dur="2000"/>
                                        <p:tgtEl>
                                          <p:spTgt spid="3">
                                            <p:txEl>
                                              <p:pRg st="5" end="5"/>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amond(in)">
                                      <p:cBhvr>
                                        <p:cTn id="2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20688"/>
            <a:ext cx="8291264" cy="5832648"/>
          </a:xfrm>
        </p:spPr>
        <p:txBody>
          <a:bodyPr/>
          <a:lstStyle/>
          <a:p>
            <a:r>
              <a:rPr lang="gu-IN" dirty="0" smtClean="0"/>
              <a:t>ઝૂલણા  </a:t>
            </a:r>
          </a:p>
          <a:p>
            <a:r>
              <a:rPr lang="gu-IN" sz="2400" dirty="0" smtClean="0"/>
              <a:t>નિરખને ગગનમાં કોણ ઘૂમી રહ્યો </a:t>
            </a:r>
          </a:p>
          <a:p>
            <a:pPr>
              <a:buNone/>
            </a:pPr>
            <a:r>
              <a:rPr lang="gu-IN" sz="2400" dirty="0" smtClean="0"/>
              <a:t>                તે જ હું તે જ હું શબ્દ બોલે </a:t>
            </a:r>
          </a:p>
          <a:p>
            <a:pPr>
              <a:buNone/>
            </a:pPr>
            <a:r>
              <a:rPr lang="gu-IN" sz="2400" dirty="0" smtClean="0"/>
              <a:t>  </a:t>
            </a:r>
          </a:p>
          <a:p>
            <a:pPr>
              <a:buNone/>
            </a:pPr>
            <a:r>
              <a:rPr lang="gu-IN" sz="2400" dirty="0" smtClean="0"/>
              <a:t>  દાલદા | દાલદા  | દાલદા | દાલદા|</a:t>
            </a:r>
          </a:p>
          <a:p>
            <a:r>
              <a:rPr lang="gu-IN" sz="2400" dirty="0" smtClean="0"/>
              <a:t>નિરખને| ગગનમાં| કોણ ઘૂ |મી રહ્યો|</a:t>
            </a:r>
          </a:p>
          <a:p>
            <a:pPr>
              <a:buNone/>
            </a:pPr>
            <a:r>
              <a:rPr lang="gu-IN" sz="2400" dirty="0" smtClean="0"/>
              <a:t>                દાલદા | દાલદા| દાલદા   |ગા </a:t>
            </a:r>
          </a:p>
          <a:p>
            <a:pPr>
              <a:buNone/>
            </a:pPr>
            <a:r>
              <a:rPr lang="gu-IN" sz="2400" dirty="0" smtClean="0"/>
              <a:t>                તે જ હું |તે જ હું| શબ્દ બો |લે </a:t>
            </a:r>
            <a:endParaRPr lang="en-IN" sz="2400" dirty="0" smtClean="0"/>
          </a:p>
          <a:p>
            <a:pPr>
              <a:buNone/>
            </a:pP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amond(in)">
                                      <p:cBhvr>
                                        <p:cTn id="21" dur="2000"/>
                                        <p:tgtEl>
                                          <p:spTgt spid="3">
                                            <p:txEl>
                                              <p:pRg st="4" end="4"/>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amond(in)">
                                      <p:cBhvr>
                                        <p:cTn id="24" dur="2000"/>
                                        <p:tgtEl>
                                          <p:spTgt spid="3">
                                            <p:txEl>
                                              <p:pRg st="5" end="5"/>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amond(in)">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20688"/>
            <a:ext cx="8363272" cy="5832648"/>
          </a:xfrm>
        </p:spPr>
        <p:txBody>
          <a:bodyPr/>
          <a:lstStyle/>
          <a:p>
            <a:r>
              <a:rPr lang="gu-IN" dirty="0" smtClean="0"/>
              <a:t>ઝૂલણા </a:t>
            </a:r>
          </a:p>
          <a:p>
            <a:pPr>
              <a:buNone/>
            </a:pPr>
            <a:r>
              <a:rPr lang="gu-IN" dirty="0" smtClean="0"/>
              <a:t>રે નહીં નીર કે વર્ણ તો યે કશે </a:t>
            </a:r>
          </a:p>
          <a:p>
            <a:pPr>
              <a:buNone/>
            </a:pPr>
            <a:r>
              <a:rPr lang="gu-IN" dirty="0" smtClean="0"/>
              <a:t>                   રંગ ભીંજાય મુજ કાય કોરી ?</a:t>
            </a:r>
          </a:p>
          <a:p>
            <a:pPr>
              <a:buNone/>
            </a:pPr>
            <a:endParaRPr lang="gu-IN" dirty="0" smtClean="0"/>
          </a:p>
          <a:p>
            <a:pPr>
              <a:buNone/>
            </a:pPr>
            <a:r>
              <a:rPr lang="gu-IN" dirty="0" smtClean="0"/>
              <a:t>દાલદા | દાલદા | દાલદા | દાલદા |</a:t>
            </a:r>
          </a:p>
          <a:p>
            <a:pPr>
              <a:buNone/>
            </a:pPr>
            <a:r>
              <a:rPr lang="gu-IN" dirty="0" smtClean="0"/>
              <a:t>રે નહીં | નીર કે | વર્ણ તો | યે કશે |</a:t>
            </a:r>
          </a:p>
          <a:p>
            <a:pPr>
              <a:buNone/>
            </a:pPr>
            <a:r>
              <a:rPr lang="gu-IN" dirty="0" smtClean="0"/>
              <a:t>                    દાલદા | દાલ  દા | દાલદા |ગા </a:t>
            </a:r>
          </a:p>
          <a:p>
            <a:pPr>
              <a:buNone/>
            </a:pPr>
            <a:r>
              <a:rPr lang="gu-IN" dirty="0" smtClean="0"/>
              <a:t>                   રંગ ભીં | જાય મુજ | કાય કો |રી ?</a:t>
            </a:r>
            <a:endParaRPr lang="en-IN" dirty="0" smtClean="0"/>
          </a:p>
          <a:p>
            <a:pPr>
              <a:buNone/>
            </a:pP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amond(in)">
                                      <p:cBhvr>
                                        <p:cTn id="24" dur="2000"/>
                                        <p:tgtEl>
                                          <p:spTgt spid="3">
                                            <p:txEl>
                                              <p:pRg st="6" end="6"/>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357166"/>
            <a:ext cx="8501122" cy="6143668"/>
          </a:xfrm>
        </p:spPr>
        <p:txBody>
          <a:bodyPr/>
          <a:lstStyle/>
          <a:p>
            <a:endParaRPr lang="en-IN" sz="2800" dirty="0" smtClean="0">
              <a:solidFill>
                <a:srgbClr val="FF0000"/>
              </a:solidFill>
            </a:endParaRPr>
          </a:p>
          <a:p>
            <a:r>
              <a:rPr lang="gu-IN" sz="2800" dirty="0" smtClean="0">
                <a:solidFill>
                  <a:srgbClr val="FF0000"/>
                </a:solidFill>
              </a:rPr>
              <a:t>(૨)માત્રામેળ છંદ</a:t>
            </a:r>
            <a:r>
              <a:rPr lang="gu-IN" sz="2800" dirty="0" smtClean="0"/>
              <a:t>-</a:t>
            </a:r>
            <a:r>
              <a:rPr lang="gu-IN" sz="1800" dirty="0" smtClean="0"/>
              <a:t>આ છંદમાં અક્ષરની સંખ્યા નહીં પણ માત્રાની સંખ્યા નિશ્ચિત હોય છે, જેમાં </a:t>
            </a:r>
            <a:r>
              <a:rPr lang="gu-IN" sz="1800" dirty="0" smtClean="0">
                <a:solidFill>
                  <a:srgbClr val="0070C0"/>
                </a:solidFill>
              </a:rPr>
              <a:t>હ્રસ્વ સ્વરની એક જ માત્રા અને દીર્ઘ અક્ષરની બે માત્રા ગણવામાં આવે </a:t>
            </a:r>
            <a:r>
              <a:rPr lang="gu-IN" sz="1800" dirty="0" smtClean="0"/>
              <a:t>છે. (ઉદા.કાલ-માં  કા ને બે માત્રા. લ ને એક માત્રા.એમાં યતિ હોતો નથી પણ યતિને સ્થાને તાલ અને પ્રાસની વ્યવસ્થા હોય છે.(માલ, બાલ, કાલ) એમ પ્રાસ હોય છે, તેમાં નીચે પ્રમાણે છંદો આવી શકે. </a:t>
            </a:r>
          </a:p>
          <a:p>
            <a:r>
              <a:rPr lang="gu-IN" sz="1800" dirty="0" smtClean="0"/>
              <a:t>        ચોપાઈ, કટાવ, રોળા, દોહરો, હરિગીત. સવૈયા, ઝૂલણા.         </a:t>
            </a:r>
            <a:r>
              <a:rPr lang="gu-IN" sz="2800" dirty="0" smtClean="0"/>
              <a:t>   </a:t>
            </a:r>
            <a:endParaRPr lang="en-IN" sz="2800" dirty="0" smtClean="0"/>
          </a:p>
          <a:p>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20688"/>
            <a:ext cx="8363272" cy="5904656"/>
          </a:xfrm>
        </p:spPr>
        <p:txBody>
          <a:bodyPr/>
          <a:lstStyle/>
          <a:p>
            <a:endParaRPr lang="en-IN" dirty="0"/>
          </a:p>
        </p:txBody>
      </p:sp>
    </p:spTree>
  </p:cSld>
  <p:clrMapOvr>
    <a:masterClrMapping/>
  </p:clrMapOvr>
  <p:transition spd="med">
    <p:wheel spokes="8"/>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8291264" cy="5976664"/>
          </a:xfrm>
        </p:spPr>
        <p:txBody>
          <a:bodyPr/>
          <a:lstStyle/>
          <a:p>
            <a:endParaRPr lang="en-IN" dirty="0"/>
          </a:p>
        </p:txBody>
      </p:sp>
    </p:spTree>
  </p:cSld>
  <p:clrMapOvr>
    <a:masterClrMapping/>
  </p:clrMapOvr>
  <p:transition spd="med">
    <p:wheel spokes="8"/>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ransition spd="med">
    <p:wheel spokes="8"/>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ransition spd="med">
    <p:wheel spokes="8"/>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ransition spd="med">
    <p:wheel spokes="8"/>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ransition spd="med">
    <p:wheel spokes="8"/>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ransition spd="med">
    <p:wheel spokes="8"/>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00042"/>
            <a:ext cx="8329642" cy="5519758"/>
          </a:xfrm>
        </p:spPr>
        <p:txBody>
          <a:bodyPr>
            <a:normAutofit lnSpcReduction="10000"/>
          </a:bodyPr>
          <a:lstStyle/>
          <a:p>
            <a:endParaRPr lang="gu-IN" dirty="0" smtClean="0">
              <a:solidFill>
                <a:srgbClr val="C00000"/>
              </a:solidFill>
            </a:endParaRPr>
          </a:p>
          <a:p>
            <a:r>
              <a:rPr lang="gu-IN" dirty="0" smtClean="0">
                <a:solidFill>
                  <a:srgbClr val="FF0000"/>
                </a:solidFill>
              </a:rPr>
              <a:t>   (સ્વરો) અ આ ઇ ઈ ઉ ઊ એ ઐ ઓ ઔ અં અઃ    </a:t>
            </a:r>
          </a:p>
          <a:p>
            <a:endParaRPr lang="gu-IN" dirty="0" smtClean="0">
              <a:solidFill>
                <a:srgbClr val="C00000"/>
              </a:solidFill>
            </a:endParaRPr>
          </a:p>
          <a:p>
            <a:r>
              <a:rPr lang="gu-IN" dirty="0" smtClean="0">
                <a:solidFill>
                  <a:srgbClr val="C00000"/>
                </a:solidFill>
              </a:rPr>
              <a:t>   (વ્યંજનો) ક ખ ગ ઘ ઙ્</a:t>
            </a:r>
            <a:r>
              <a:rPr lang="gu-IN" dirty="0" smtClean="0"/>
              <a:t> </a:t>
            </a:r>
            <a:r>
              <a:rPr lang="gu-IN" dirty="0" smtClean="0">
                <a:solidFill>
                  <a:srgbClr val="00B050"/>
                </a:solidFill>
              </a:rPr>
              <a:t>ચ છ જ ઝ(યં) </a:t>
            </a:r>
            <a:r>
              <a:rPr lang="gu-IN" dirty="0" smtClean="0">
                <a:solidFill>
                  <a:srgbClr val="7030A0"/>
                </a:solidFill>
              </a:rPr>
              <a:t>ટ ઠ ડ ઢ ણ </a:t>
            </a:r>
            <a:r>
              <a:rPr lang="gu-IN" dirty="0" smtClean="0">
                <a:solidFill>
                  <a:srgbClr val="FF0000"/>
                </a:solidFill>
              </a:rPr>
              <a:t>ત થ દ ધ ન </a:t>
            </a:r>
            <a:r>
              <a:rPr lang="gu-IN" dirty="0" smtClean="0">
                <a:solidFill>
                  <a:srgbClr val="00B0F0"/>
                </a:solidFill>
              </a:rPr>
              <a:t>પ ફ બ ભ મ </a:t>
            </a:r>
            <a:r>
              <a:rPr lang="gu-IN" dirty="0" smtClean="0"/>
              <a:t>ય ર લ વ શ ષ સ હ ળ ક્ષ જ્ઞ</a:t>
            </a:r>
          </a:p>
          <a:p>
            <a:pPr>
              <a:buNone/>
            </a:pPr>
            <a:r>
              <a:rPr lang="gu-IN" dirty="0" smtClean="0">
                <a:solidFill>
                  <a:srgbClr val="FF0000"/>
                </a:solidFill>
              </a:rPr>
              <a:t>    </a:t>
            </a:r>
          </a:p>
          <a:p>
            <a:r>
              <a:rPr lang="gu-IN" dirty="0" smtClean="0">
                <a:solidFill>
                  <a:srgbClr val="0070C0"/>
                </a:solidFill>
              </a:rPr>
              <a:t>  (બારાક્ષરી) ક કા કિ કી કુ કૂ કે કૈ કો કૌ કં કઃ</a:t>
            </a:r>
          </a:p>
          <a:p>
            <a:endParaRPr lang="gu-IN" sz="2800" dirty="0" smtClean="0"/>
          </a:p>
          <a:p>
            <a:r>
              <a:rPr lang="gu-IN" sz="2800" dirty="0" smtClean="0"/>
              <a:t>હ્રસ્વ સ્વરો –અ,   ઇ,  ઉ,  ઋ. </a:t>
            </a:r>
          </a:p>
          <a:p>
            <a:r>
              <a:rPr lang="gu-IN" sz="2800" dirty="0" smtClean="0">
                <a:solidFill>
                  <a:srgbClr val="0070C0"/>
                </a:solidFill>
              </a:rPr>
              <a:t>              ક,   કિ,  કુ,  કૃ, </a:t>
            </a:r>
          </a:p>
          <a:p>
            <a:r>
              <a:rPr lang="gu-IN" sz="2800" dirty="0" smtClean="0">
                <a:solidFill>
                  <a:srgbClr val="0070C0"/>
                </a:solidFill>
              </a:rPr>
              <a:t>દીર્ઘ સ્વરો- આ, ઈ, ઊ, એ, ઐ, ઓ, ઔ, અં, અઃ,</a:t>
            </a:r>
          </a:p>
          <a:p>
            <a:r>
              <a:rPr lang="gu-IN" sz="2800" dirty="0" smtClean="0">
                <a:solidFill>
                  <a:srgbClr val="0070C0"/>
                </a:solidFill>
              </a:rPr>
              <a:t>             કા, કી,  કૂ, કે,  કૈ,   કો,  કૌ, કં,  કઃ,        </a:t>
            </a:r>
            <a:endParaRPr lang="en-IN" dirty="0">
              <a:solidFill>
                <a:srgbClr val="0070C0"/>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amond(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3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3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3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amond(in)">
                                      <p:cBhvr>
                                        <p:cTn id="37" dur="3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diamond(in)">
                                      <p:cBhvr>
                                        <p:cTn id="42" dur="3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285728"/>
            <a:ext cx="8858312" cy="6215106"/>
          </a:xfrm>
        </p:spPr>
        <p:txBody>
          <a:bodyPr>
            <a:normAutofit/>
          </a:bodyPr>
          <a:lstStyle/>
          <a:p>
            <a:endParaRPr lang="en-IN" sz="3200" dirty="0" smtClean="0"/>
          </a:p>
          <a:p>
            <a:r>
              <a:rPr lang="gu-IN" sz="3200" dirty="0" smtClean="0">
                <a:solidFill>
                  <a:srgbClr val="FF0000"/>
                </a:solidFill>
              </a:rPr>
              <a:t>સંખ્યામેળ છંદ </a:t>
            </a:r>
            <a:r>
              <a:rPr lang="gu-IN" sz="2800" dirty="0" smtClean="0">
                <a:solidFill>
                  <a:srgbClr val="FF0000"/>
                </a:solidFill>
              </a:rPr>
              <a:t>– </a:t>
            </a:r>
            <a:r>
              <a:rPr lang="gu-IN" sz="2400" dirty="0" smtClean="0"/>
              <a:t>આ પ્રકારના છંદમાં કાવ્યની દરેક પંક્તિમાં માત્ર અક્ષરોનીજ સંખ્યા નિશ્ચિત હોય છે. </a:t>
            </a:r>
            <a:r>
              <a:rPr lang="gu-IN" sz="2400" dirty="0" smtClean="0">
                <a:solidFill>
                  <a:srgbClr val="00B0F0"/>
                </a:solidFill>
              </a:rPr>
              <a:t>પહેલી અને બીજી પંક્તિ મળી કુલ ૩૧ અક્ષર હોવા જોઈએ અને ૩૧મો અક્ષર ગુરુ હોય છે, </a:t>
            </a:r>
            <a:r>
              <a:rPr lang="gu-IN" sz="2400" dirty="0" smtClean="0"/>
              <a:t>આમાં મનહર અને વનવેલી છંદનો સમાવેશ થાય છે.     </a:t>
            </a:r>
            <a:endParaRPr lang="en-IN" sz="2400" dirty="0" smtClean="0"/>
          </a:p>
          <a:p>
            <a:endParaRPr lang="gu-IN" dirty="0" smtClean="0"/>
          </a:p>
          <a:p>
            <a:r>
              <a:rPr lang="gu-IN" sz="3200" dirty="0" smtClean="0">
                <a:solidFill>
                  <a:srgbClr val="FF0000"/>
                </a:solidFill>
              </a:rPr>
              <a:t>અક્ષરમેળ છંદ </a:t>
            </a:r>
            <a:r>
              <a:rPr lang="gu-IN" dirty="0" smtClean="0">
                <a:solidFill>
                  <a:srgbClr val="FF0000"/>
                </a:solidFill>
              </a:rPr>
              <a:t>–</a:t>
            </a:r>
            <a:r>
              <a:rPr lang="gu-IN" sz="2400" dirty="0" smtClean="0"/>
              <a:t>અક્ષરમેળ છંદોમાં અક્ષરોની સંખ્યા નિશ્ચિત હોય છે. પરંતુ રૂપમેળ છંદોમાં હોય છે તેવું પ્રત્યેક અક્ષરનું સ્થાન અને લઘુ-ગુરુનું રૂપ નિશ્ચિત હોતું નથી. </a:t>
            </a:r>
            <a:r>
              <a:rPr lang="gu-IN" sz="2400" dirty="0" smtClean="0">
                <a:solidFill>
                  <a:srgbClr val="00B0F0"/>
                </a:solidFill>
              </a:rPr>
              <a:t>કુલ ચાર ચરણ અને દરેક ચરણમાં આઠ અક્ષર આવે આવા પ્રકારના છંદમાં પાંચમો અક્ષર લઘુ બતાવાયો છે. </a:t>
            </a:r>
            <a:r>
              <a:rPr lang="gu-IN" sz="2400" dirty="0" smtClean="0"/>
              <a:t>આવા પ્રકારના છંદમાં અનુષ્ટુપ છંદ આવી શકે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715436" cy="6429420"/>
          </a:xfrm>
        </p:spPr>
        <p:txBody>
          <a:bodyPr/>
          <a:lstStyle/>
          <a:p>
            <a:endParaRPr lang="en-IN" dirty="0" smtClean="0"/>
          </a:p>
          <a:p>
            <a:r>
              <a:rPr lang="gu-IN" dirty="0" smtClean="0">
                <a:solidFill>
                  <a:srgbClr val="FF0000"/>
                </a:solidFill>
              </a:rPr>
              <a:t>નીચે આપેલાં છંદ શાસ્ત્રની કેટલીક પારિભાષિક સંજ્ઞાઓનો પરિચય આપો.</a:t>
            </a:r>
          </a:p>
          <a:p>
            <a:r>
              <a:rPr lang="gu-IN" sz="3200" dirty="0" smtClean="0">
                <a:solidFill>
                  <a:srgbClr val="00B050"/>
                </a:solidFill>
              </a:rPr>
              <a:t>લઘુ-ગુરુ –</a:t>
            </a:r>
            <a:r>
              <a:rPr lang="gu-IN" sz="2400" dirty="0" smtClean="0"/>
              <a:t> રૂપમેળ છંદોમાં પ્રત્યેક અક્ષરનું મૂલ્ય નિશ્ચિત </a:t>
            </a:r>
            <a:endParaRPr lang="en-IN" dirty="0" smtClean="0"/>
          </a:p>
          <a:p>
            <a:pPr>
              <a:buNone/>
            </a:pPr>
            <a:r>
              <a:rPr lang="en-IN" sz="2400" dirty="0" smtClean="0"/>
              <a:t>    </a:t>
            </a:r>
            <a:r>
              <a:rPr lang="gu-IN" sz="2400" dirty="0" smtClean="0"/>
              <a:t>હોય છે. એ મૂલ્ય લઘુ-ગુરુ સજ્ઞાથી ઓળખાય છે. સામાન્ય રીતે બારાક્ષરીમાં આપણે જેને </a:t>
            </a:r>
            <a:r>
              <a:rPr lang="gu-IN" sz="2400" dirty="0" smtClean="0">
                <a:solidFill>
                  <a:srgbClr val="00B0F0"/>
                </a:solidFill>
              </a:rPr>
              <a:t>હ્રસ્વ કહીએ છીએ તેને લઘુ </a:t>
            </a:r>
            <a:r>
              <a:rPr lang="gu-IN" sz="2400" dirty="0" smtClean="0"/>
              <a:t>કહેવામાં આવે છે. બારાક્ષરીમાં આપણે જેને </a:t>
            </a:r>
            <a:r>
              <a:rPr lang="gu-IN" sz="2400" dirty="0" smtClean="0">
                <a:solidFill>
                  <a:srgbClr val="00B0F0"/>
                </a:solidFill>
              </a:rPr>
              <a:t>દીર્ઘ કહીએ છીએ તેને ગુરુ </a:t>
            </a:r>
            <a:r>
              <a:rPr lang="gu-IN" sz="2400" dirty="0" smtClean="0"/>
              <a:t>કહેવામાં આવે છે.</a:t>
            </a:r>
          </a:p>
          <a:p>
            <a:r>
              <a:rPr lang="gu-IN" sz="2400" dirty="0" smtClean="0">
                <a:solidFill>
                  <a:srgbClr val="00B0F0"/>
                </a:solidFill>
              </a:rPr>
              <a:t>       અ, ઇ, ઉ, ઋ –એ લઘુ સ્વરો </a:t>
            </a:r>
            <a:r>
              <a:rPr lang="gu-IN" sz="2400" dirty="0" smtClean="0"/>
              <a:t>અને એ સ્વરો જેની સાથે જોડાયા હોય તે વ્યંજનો ( દા.ત. ક, કિ, કુ, કૃ –</a:t>
            </a:r>
            <a:r>
              <a:rPr lang="en-IN" sz="2400" dirty="0" smtClean="0"/>
              <a:t> </a:t>
            </a:r>
            <a:r>
              <a:rPr lang="gu-IN" sz="2400" dirty="0" smtClean="0"/>
              <a:t>લઘુ વર્ણો છે.) લઘુ વર્ણુનું ચિહ્ન અર્ધચન્દ્રકાર ‘U ’ છે. તેને ટૂંકમાં ‘લ’ તરીકે ઓળખવામાં આવે છે.      </a:t>
            </a:r>
            <a:endParaRPr lang="en-IN"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14290"/>
            <a:ext cx="8501122" cy="6072230"/>
          </a:xfrm>
        </p:spPr>
        <p:txBody>
          <a:bodyPr/>
          <a:lstStyle/>
          <a:p>
            <a:endParaRPr lang="gu-IN" dirty="0" smtClean="0"/>
          </a:p>
          <a:p>
            <a:r>
              <a:rPr lang="gu-IN" dirty="0" smtClean="0">
                <a:solidFill>
                  <a:srgbClr val="00B0F0"/>
                </a:solidFill>
              </a:rPr>
              <a:t>આ, </a:t>
            </a:r>
            <a:r>
              <a:rPr lang="gu-IN" sz="2400" dirty="0" smtClean="0">
                <a:solidFill>
                  <a:srgbClr val="00B0F0"/>
                </a:solidFill>
              </a:rPr>
              <a:t>ઈ, ઊ , એ , ઐ, ઓ , ઔ, અં , અઃ – એ ગુરુ  સ્વરો </a:t>
            </a:r>
            <a:r>
              <a:rPr lang="gu-IN" sz="2400" dirty="0" smtClean="0"/>
              <a:t>અને એ સ્વરો જેની સાથે જોડાયા હોય તે વ્યંજનો ( દા.ત. કા , કી , કૂ , કે કૈ ,કો, કૌ, કં , કઃ,  –</a:t>
            </a:r>
            <a:r>
              <a:rPr lang="en-IN" sz="2400" dirty="0" smtClean="0"/>
              <a:t> </a:t>
            </a:r>
            <a:r>
              <a:rPr lang="gu-IN" sz="2400" dirty="0" smtClean="0"/>
              <a:t>ગુરુ વર્ણો છે</a:t>
            </a:r>
            <a:r>
              <a:rPr lang="gu-IN" sz="2400" dirty="0" smtClean="0">
                <a:solidFill>
                  <a:srgbClr val="00B0F0"/>
                </a:solidFill>
              </a:rPr>
              <a:t>.) ગુરુ વર્ણુનું ચિહ્ન આડી લીટી  ‘_ ’ છે. </a:t>
            </a:r>
            <a:r>
              <a:rPr lang="gu-IN" sz="2400" dirty="0" smtClean="0"/>
              <a:t>તેને </a:t>
            </a:r>
            <a:r>
              <a:rPr lang="gu-IN" sz="2400" dirty="0" smtClean="0">
                <a:solidFill>
                  <a:srgbClr val="00B0F0"/>
                </a:solidFill>
              </a:rPr>
              <a:t>ટૂંકમાં ‘ગા’ તરીકે ઓળખવામાં આવે છે. </a:t>
            </a:r>
          </a:p>
          <a:p>
            <a:r>
              <a:rPr lang="gu-IN" sz="2400" dirty="0" smtClean="0"/>
              <a:t>   શબ્દમાં જ્યારે </a:t>
            </a:r>
            <a:r>
              <a:rPr lang="gu-IN" sz="2400" dirty="0" smtClean="0">
                <a:solidFill>
                  <a:srgbClr val="00B0F0"/>
                </a:solidFill>
              </a:rPr>
              <a:t>જોડાક્ષર હોય ત્યારે </a:t>
            </a:r>
            <a:r>
              <a:rPr lang="gu-IN" sz="2400" dirty="0" smtClean="0"/>
              <a:t>ઉચ્ચારણ દરમ્યાન જોડાક્ષરના અર્ધ વ્યંજનનો થડકાર આગળના વર્ણ પર આવતો હોય તો આગળનો વર્ણ લઘુ હોય તો પણ તે ગુરુ બને છે. ઉદા.ત.-સત્ય , યુદ્ધ, </a:t>
            </a:r>
          </a:p>
          <a:p>
            <a:r>
              <a:rPr lang="gu-IN" sz="2400" dirty="0" smtClean="0"/>
              <a:t>      પરંતુ </a:t>
            </a:r>
            <a:r>
              <a:rPr lang="gu-IN" sz="2400" dirty="0" smtClean="0">
                <a:solidFill>
                  <a:srgbClr val="00B0F0"/>
                </a:solidFill>
              </a:rPr>
              <a:t>જ્યાં જોડાક્ષર હોય છતાં આગળનો વર્ણ થડકાર પામતો નથી ત્યાં તે લઘુ જ રહે છે. </a:t>
            </a:r>
            <a:r>
              <a:rPr lang="gu-IN" sz="2400" dirty="0" smtClean="0"/>
              <a:t>ઉદા. ત. –કર્યું, કહ્યું. </a:t>
            </a:r>
          </a:p>
          <a:p>
            <a:r>
              <a:rPr lang="gu-IN" sz="2400" dirty="0" smtClean="0"/>
              <a:t>         </a:t>
            </a:r>
            <a:endParaRPr lang="en-IN"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85728"/>
            <a:ext cx="8429684" cy="5929354"/>
          </a:xfrm>
        </p:spPr>
        <p:txBody>
          <a:bodyPr/>
          <a:lstStyle/>
          <a:p>
            <a:endParaRPr lang="gu-IN" dirty="0" smtClean="0"/>
          </a:p>
          <a:p>
            <a:r>
              <a:rPr lang="gu-IN" sz="2400" dirty="0" smtClean="0"/>
              <a:t> સામાન્ય રીતે </a:t>
            </a:r>
            <a:r>
              <a:rPr lang="gu-IN" sz="2400" dirty="0" smtClean="0">
                <a:solidFill>
                  <a:srgbClr val="00B0F0"/>
                </a:solidFill>
              </a:rPr>
              <a:t>તીવ્ર અનુનાસિક ઉચ્ચારણોવાળા વર્ણો ગુરુ બને છે.</a:t>
            </a:r>
            <a:r>
              <a:rPr lang="gu-IN" sz="2400" dirty="0" smtClean="0"/>
              <a:t> ઉદા.ત.-ગંગા , દંડ, </a:t>
            </a:r>
          </a:p>
          <a:p>
            <a:r>
              <a:rPr lang="gu-IN" sz="2400" dirty="0" smtClean="0"/>
              <a:t>ગુજરાતી ઉચ્ચારણમાં </a:t>
            </a:r>
            <a:r>
              <a:rPr lang="gu-IN" sz="2400" dirty="0" smtClean="0">
                <a:solidFill>
                  <a:srgbClr val="00B0F0"/>
                </a:solidFill>
              </a:rPr>
              <a:t>અનુનાસિક હંમેશા તીવ્ર હોતા નથી. પરંતુ કોમળ પણ હોય છે. ત્યારે તેની સાથેનો સ્વર લઘુ હોય તો તે વર્ણ લઘુ જ રહે છે. </a:t>
            </a:r>
            <a:r>
              <a:rPr lang="gu-IN" sz="2400" dirty="0" smtClean="0"/>
              <a:t>ઉદા.ત.- તું. </a:t>
            </a:r>
          </a:p>
          <a:p>
            <a:r>
              <a:rPr lang="gu-IN" sz="2400" dirty="0" smtClean="0">
                <a:solidFill>
                  <a:srgbClr val="00B0F0"/>
                </a:solidFill>
              </a:rPr>
              <a:t>વિસર્ગની આગળનો વર્ણ લઘુ હોય તો તે વર્ણ ગુરુ બને છે. </a:t>
            </a:r>
            <a:r>
              <a:rPr lang="gu-IN" sz="2400" dirty="0" smtClean="0"/>
              <a:t>ઉદા,ત. –દુ:ખ, </a:t>
            </a:r>
          </a:p>
          <a:p>
            <a:r>
              <a:rPr lang="gu-IN" sz="2400" dirty="0" smtClean="0">
                <a:solidFill>
                  <a:srgbClr val="00B0F0"/>
                </a:solidFill>
              </a:rPr>
              <a:t>ચરણને અંતે આવેલો લઘુ વર્ણ પણ ગુરુ બને છે.      </a:t>
            </a:r>
            <a:endParaRPr lang="en-IN" sz="2400" dirty="0">
              <a:solidFill>
                <a:srgbClr val="00B0F0"/>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3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3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3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1864</TotalTime>
  <Words>3446</Words>
  <Application>Microsoft Office PowerPoint</Application>
  <PresentationFormat>On-screen Show (4:3)</PresentationFormat>
  <Paragraphs>389</Paragraphs>
  <Slides>57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Calibri</vt:lpstr>
      <vt:lpstr>Franklin Gothic Book</vt:lpstr>
      <vt:lpstr>Perpetua</vt:lpstr>
      <vt:lpstr>Shruti</vt:lpstr>
      <vt:lpstr>Wingdings 2</vt:lpstr>
      <vt:lpstr>Equity</vt:lpstr>
      <vt:lpstr>PowerPoint Presentation</vt:lpstr>
      <vt:lpstr>ટી.વાય.બી.એ. સેમ- ૫    ગુજરાતી પેપર -૧૪ છંદ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ટી.વાય.બી.એ. સેમ- ૪    ગુજરાતી પેપર -૧૪ છંદ</dc:title>
  <dc:creator>GUJARATI</dc:creator>
  <cp:lastModifiedBy>aDmin</cp:lastModifiedBy>
  <cp:revision>361</cp:revision>
  <dcterms:created xsi:type="dcterms:W3CDTF">2014-03-05T15:40:17Z</dcterms:created>
  <dcterms:modified xsi:type="dcterms:W3CDTF">2019-07-25T02:36:08Z</dcterms:modified>
</cp:coreProperties>
</file>