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EB4DE-7844-46D6-B68C-49001A0C6C90}" type="datetimeFigureOut">
              <a:rPr lang="en-IN" smtClean="0"/>
              <a:pPr/>
              <a:t>21-09-2019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718CDA4-CE5B-4DF8-A70B-CE59295A5757}" type="slidenum">
              <a:rPr lang="en-IN" smtClean="0"/>
              <a:pPr/>
              <a:t>‹#›</a:t>
            </a:fld>
            <a:endParaRPr lang="en-IN"/>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EB4DE-7844-46D6-B68C-49001A0C6C90}" type="datetimeFigureOut">
              <a:rPr lang="en-IN" smtClean="0"/>
              <a:pPr/>
              <a:t>21-09-2019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8CDA4-CE5B-4DF8-A70B-CE59295A575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332656"/>
            <a:ext cx="8352928" cy="6192688"/>
          </a:xfrm>
        </p:spPr>
        <p:txBody>
          <a:bodyPr/>
          <a:lstStyle/>
          <a:p>
            <a:pPr algn="l"/>
            <a:endParaRPr lang="en-IN" dirty="0"/>
          </a:p>
        </p:txBody>
      </p:sp>
      <p:sp>
        <p:nvSpPr>
          <p:cNvPr id="4" name="Rectangle 3"/>
          <p:cNvSpPr/>
          <p:nvPr/>
        </p:nvSpPr>
        <p:spPr>
          <a:xfrm>
            <a:off x="827584" y="1052736"/>
            <a:ext cx="7056784" cy="4247317"/>
          </a:xfrm>
          <a:prstGeom prst="rect">
            <a:avLst/>
          </a:prstGeom>
        </p:spPr>
        <p:txBody>
          <a:bodyPr wrap="square">
            <a:spAutoFit/>
          </a:bodyPr>
          <a:lstStyle/>
          <a:p>
            <a:pPr algn="just">
              <a:buNone/>
            </a:pPr>
            <a:r>
              <a:rPr lang="en-IN" dirty="0" smtClean="0"/>
              <a:t>                   </a:t>
            </a:r>
            <a:r>
              <a:rPr lang="gu-IN" smtClean="0"/>
              <a:t> </a:t>
            </a:r>
            <a:endParaRPr lang="en-IN" dirty="0" smtClean="0">
              <a:solidFill>
                <a:srgbClr val="002060"/>
              </a:solidFill>
            </a:endParaRPr>
          </a:p>
          <a:p>
            <a:pPr algn="just">
              <a:buNone/>
            </a:pPr>
            <a:endParaRPr lang="en-IN" dirty="0" smtClean="0">
              <a:solidFill>
                <a:srgbClr val="002060"/>
              </a:solidFill>
            </a:endParaRPr>
          </a:p>
          <a:p>
            <a:pPr algn="just">
              <a:buNone/>
            </a:pPr>
            <a:r>
              <a:rPr lang="gu-IN" dirty="0" smtClean="0">
                <a:solidFill>
                  <a:srgbClr val="002060"/>
                </a:solidFill>
              </a:rPr>
              <a:t>                    અલંકાર એટલે શું ?</a:t>
            </a: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endParaRPr lang="en-IN" dirty="0" smtClean="0">
              <a:solidFill>
                <a:srgbClr val="002060"/>
              </a:solidFill>
            </a:endParaRPr>
          </a:p>
          <a:p>
            <a:pPr algn="just">
              <a:buNone/>
            </a:pPr>
            <a:r>
              <a:rPr lang="gu-IN" dirty="0" smtClean="0">
                <a:solidFill>
                  <a:srgbClr val="002060"/>
                </a:solidFill>
              </a:rPr>
              <a:t>     </a:t>
            </a:r>
            <a:endParaRPr lang="en-IN"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408712"/>
          </a:xfrm>
        </p:spPr>
        <p:txBody>
          <a:bodyPr>
            <a:normAutofit/>
          </a:bodyPr>
          <a:lstStyle/>
          <a:p>
            <a:endParaRPr lang="gu-IN" sz="2400" dirty="0" smtClean="0"/>
          </a:p>
          <a:p>
            <a:pPr algn="just"/>
            <a:r>
              <a:rPr lang="gu-IN" sz="2400" dirty="0" smtClean="0"/>
              <a:t>ઉદા. </a:t>
            </a:r>
            <a:r>
              <a:rPr lang="gu-IN" sz="2400" dirty="0" smtClean="0">
                <a:solidFill>
                  <a:srgbClr val="FFC000"/>
                </a:solidFill>
              </a:rPr>
              <a:t>રમણીનું મુખ ચંદ્ર જેવું સુંદર છે. </a:t>
            </a:r>
          </a:p>
          <a:p>
            <a:pPr algn="just">
              <a:buNone/>
            </a:pPr>
            <a:r>
              <a:rPr lang="gu-IN" sz="2400" dirty="0" smtClean="0"/>
              <a:t>         ઉપર્યુક્ત ઉદા.માં ‘મુખ’ એ ઉપમેય છે, ‘ચંદ્ર’ એ ઉપમાન છે, ‘જેવું’ એ સાધર્મ્યવાચક શબ્દ છે અને ‘સુંદર’ એ સાધારણધર્મ છે. </a:t>
            </a:r>
          </a:p>
          <a:p>
            <a:pPr algn="just">
              <a:buNone/>
            </a:pPr>
            <a:r>
              <a:rPr lang="gu-IN" sz="2400" dirty="0" smtClean="0"/>
              <a:t>             ઉપરના ચારેય અંગો દર્શાવાયાં હોય ત્યારે તે પૂર્ણોપમા કહેવાય છે. જ્યારે એકાદ અંગ દર્શવાયું ન હોય, લુપ્ત રહ્યું હોય તો તે લુપ્તોપમા કહેવાય છે. </a:t>
            </a:r>
          </a:p>
          <a:p>
            <a:pPr algn="just">
              <a:buNone/>
            </a:pPr>
            <a:r>
              <a:rPr lang="gu-IN" sz="2400" dirty="0" smtClean="0"/>
              <a:t>ઉદા. રમણીનું મુખ ચંદ્ર જેવું છે. </a:t>
            </a:r>
          </a:p>
          <a:p>
            <a:pPr algn="just">
              <a:buNone/>
            </a:pPr>
            <a:r>
              <a:rPr lang="gu-IN" sz="2400" dirty="0" smtClean="0"/>
              <a:t>     અહીં સમાનધર્મ ‘સુંદર’ લુપ્ત હોવાથી તે ધર્મલુપ્તા ઉપમા કહેવાય છે.            </a:t>
            </a:r>
            <a:endParaRPr lang="en-IN"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408712"/>
          </a:xfrm>
        </p:spPr>
        <p:txBody>
          <a:bodyPr/>
          <a:lstStyle/>
          <a:p>
            <a:endParaRPr lang="gu-IN" dirty="0" smtClean="0"/>
          </a:p>
          <a:p>
            <a:pPr algn="just"/>
            <a:r>
              <a:rPr lang="gu-IN" dirty="0" smtClean="0">
                <a:solidFill>
                  <a:srgbClr val="00B0F0"/>
                </a:solidFill>
              </a:rPr>
              <a:t>રૂપક અલંકાર :</a:t>
            </a:r>
            <a:r>
              <a:rPr lang="gu-IN" sz="2400" dirty="0" smtClean="0">
                <a:solidFill>
                  <a:srgbClr val="00B0F0"/>
                </a:solidFill>
              </a:rPr>
              <a:t> </a:t>
            </a:r>
            <a:r>
              <a:rPr lang="gu-IN" sz="2400" dirty="0" smtClean="0"/>
              <a:t>ઉપમાન અને ઉપમેય વચ્ચે અભેદ દર્શાવવામાં આવે ત્યારે તે રૂપક અલંકાર કહેવાય છે. રૂપકમાં ઉપમેયને ઉપમાન સાથે એવી રીતે સરખાવવામાં આવે કે જેથી બંને વચ્ચે ભિન્નતા છતાં એકરૂપતા, અભેદ દર્શાવાય. રૂપક અલંકારમાં સાધારણધર્મનો ઉલ્લેખ આવશ્યક ગણાયો નથી. એથી તે ક્યારેક સૂચવાય છે ક્યારેક અધ્યાહાર રહે છે. અભેદ નિદર્શનને કારણે જેવું, સમુ જેવા સાધર્મ્યવાચકો યોજાતા નથી. </a:t>
            </a:r>
          </a:p>
          <a:p>
            <a:pPr algn="just">
              <a:buNone/>
            </a:pPr>
            <a:r>
              <a:rPr lang="gu-IN" sz="2400" dirty="0" smtClean="0"/>
              <a:t>       ઉદા. </a:t>
            </a:r>
            <a:r>
              <a:rPr lang="gu-IN" sz="2400" dirty="0" smtClean="0">
                <a:solidFill>
                  <a:srgbClr val="FFC000"/>
                </a:solidFill>
              </a:rPr>
              <a:t>રમણીના મુખચંદ્રનું તેજ શીતલ છે. </a:t>
            </a:r>
          </a:p>
          <a:p>
            <a:pPr algn="just">
              <a:buNone/>
            </a:pPr>
            <a:r>
              <a:rPr lang="gu-IN" sz="2400" dirty="0" smtClean="0"/>
              <a:t>     અહીં રમણીનું મુખ એ ઉપમેય અને ચંદ્ર એ ઉપમાન વચ્ચે ‘મુખ એ જ ચંદ્ર ’ અથવા ‘મુખ રૂપી ચંદ્ર ’ એવી એકરૂપતા અથવા અભેદ દર્શાવવામાં આવે છે તેથી તે રૂપક અલંકાર બને છે.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lstStyle/>
          <a:p>
            <a:endParaRPr lang="gu-IN" dirty="0" smtClean="0"/>
          </a:p>
          <a:p>
            <a:pPr algn="just"/>
            <a:r>
              <a:rPr lang="gu-IN" dirty="0" smtClean="0">
                <a:solidFill>
                  <a:srgbClr val="00B0F0"/>
                </a:solidFill>
              </a:rPr>
              <a:t>રૂપક : </a:t>
            </a:r>
          </a:p>
          <a:p>
            <a:pPr algn="just">
              <a:buNone/>
            </a:pPr>
            <a:r>
              <a:rPr lang="gu-IN" sz="2400" dirty="0" smtClean="0"/>
              <a:t>ઉદા. </a:t>
            </a:r>
            <a:r>
              <a:rPr lang="gu-IN" sz="2400" dirty="0" smtClean="0">
                <a:solidFill>
                  <a:srgbClr val="FFC000"/>
                </a:solidFill>
              </a:rPr>
              <a:t>રમણીના મુખચંદ્રના તેજથી ઉપવન હસી ઊઠયું !</a:t>
            </a:r>
          </a:p>
          <a:p>
            <a:pPr algn="just">
              <a:buNone/>
            </a:pPr>
            <a:r>
              <a:rPr lang="gu-IN" sz="2400" dirty="0" smtClean="0"/>
              <a:t>    અહી તેજનો સંબંધ ઉપમેય મુખ સાથે નહીં, ઉપમાન ચંદ્ર સાથે છે. તેથી તે રૂપક અલંકાર બને છે. </a:t>
            </a:r>
          </a:p>
          <a:p>
            <a:pPr algn="just">
              <a:buNone/>
            </a:pPr>
            <a:r>
              <a:rPr lang="gu-IN" sz="2400" dirty="0" smtClean="0"/>
              <a:t>ઉદા. </a:t>
            </a:r>
            <a:r>
              <a:rPr lang="gu-IN" sz="2400" dirty="0" smtClean="0">
                <a:solidFill>
                  <a:srgbClr val="FFC000"/>
                </a:solidFill>
              </a:rPr>
              <a:t>સંસારહીંડોળો બાંધ્યો રે બ્રહમે </a:t>
            </a:r>
          </a:p>
          <a:p>
            <a:pPr algn="just">
              <a:buNone/>
            </a:pPr>
            <a:r>
              <a:rPr lang="gu-IN" sz="2400" dirty="0" smtClean="0">
                <a:solidFill>
                  <a:srgbClr val="FFC000"/>
                </a:solidFill>
              </a:rPr>
              <a:t>      કાંઈ કર્મે હીંચે કોટિ જીવડા રે.        </a:t>
            </a:r>
            <a:endParaRPr lang="en-IN" sz="2400" dirty="0">
              <a:solidFill>
                <a:srgbClr val="FFC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08712"/>
          </a:xfrm>
        </p:spPr>
        <p:txBody>
          <a:bodyPr/>
          <a:lstStyle/>
          <a:p>
            <a:endParaRPr lang="gu-IN" dirty="0" smtClean="0"/>
          </a:p>
          <a:p>
            <a:pPr algn="just"/>
            <a:r>
              <a:rPr lang="gu-IN" dirty="0" smtClean="0">
                <a:solidFill>
                  <a:srgbClr val="00B0F0"/>
                </a:solidFill>
              </a:rPr>
              <a:t>ઉત્પ્રેક્ષા અલંકાર : </a:t>
            </a:r>
            <a:r>
              <a:rPr lang="gu-IN" sz="2400" dirty="0" smtClean="0"/>
              <a:t>ઉત્પ્રેક્ષા અલંકારમાં પણ ઉપમેય –ઉપમાનની સરખામણી હોય છે. પરંતુ એમાં ઉપમેય ઉપમાન હોય એ પ્રકારની સંભાવના –કલ્પના કરવામાં આવે છે. એમાં ઉપમાની જેમ સીધી સરખામણી કે રૂપકની જેમ એકરૂપતા હોતી નથી. અહીં સરખામણી એકરૂપતા પ્રકારની હોવા છતાં તે કલ્પનાના સ્વરૂપની હોય અને ઉપમાના સાધર્મ્યવાચક ‘જેવું’ શબ્દને સ્થાને ઉત્પ્રેક્ષા (કલ્પના) વાચક ‘જાણે’, ‘રખે’, ‘શકે’ એવા શબ્દો યોજાય છે. </a:t>
            </a:r>
          </a:p>
          <a:p>
            <a:pPr algn="just">
              <a:buNone/>
            </a:pPr>
            <a:r>
              <a:rPr lang="gu-IN" sz="2400" dirty="0" smtClean="0"/>
              <a:t>  ઉદા. </a:t>
            </a:r>
            <a:r>
              <a:rPr lang="gu-IN" sz="2400" dirty="0" smtClean="0">
                <a:solidFill>
                  <a:srgbClr val="FFC000"/>
                </a:solidFill>
              </a:rPr>
              <a:t>રમણીનું મુખ જાણે ચંદ્ર છે. </a:t>
            </a:r>
          </a:p>
          <a:p>
            <a:pPr algn="just">
              <a:buNone/>
            </a:pPr>
            <a:r>
              <a:rPr lang="gu-IN" sz="2400" dirty="0" smtClean="0"/>
              <a:t>         અહીં ‘મુખ’ એ ઉપમેયને ‘ચંદ્ર’ ઉપમાન સાથે સરખામણી કરવામાં આવી નથી પરંતુ ‘મુખ’ (ઉપમેય) જાણે કે ‘ચંદ્ર’ (ઉપમાન) હોય એવી કલ્પના કરવામાં આવી છે, તેથી તે ઉત્પ્રેક્ષા અલંકાર બને છે.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640960" cy="6120680"/>
          </a:xfrm>
        </p:spPr>
        <p:txBody>
          <a:bodyPr>
            <a:normAutofit/>
          </a:bodyPr>
          <a:lstStyle/>
          <a:p>
            <a:endParaRPr lang="gu-IN" sz="2400" dirty="0" smtClean="0"/>
          </a:p>
          <a:p>
            <a:pPr algn="just"/>
            <a:r>
              <a:rPr lang="gu-IN" sz="2400" dirty="0" smtClean="0">
                <a:solidFill>
                  <a:srgbClr val="00B0F0"/>
                </a:solidFill>
              </a:rPr>
              <a:t>ઉત્પ્રેક્ષા : </a:t>
            </a:r>
          </a:p>
          <a:p>
            <a:pPr algn="just">
              <a:buNone/>
            </a:pPr>
            <a:r>
              <a:rPr lang="gu-IN" sz="2400" dirty="0" smtClean="0"/>
              <a:t>    </a:t>
            </a:r>
            <a:r>
              <a:rPr lang="gu-IN" sz="2400" dirty="0" smtClean="0">
                <a:solidFill>
                  <a:srgbClr val="FF0000"/>
                </a:solidFill>
              </a:rPr>
              <a:t>(૧) જિહવા જાણે સર્પિણી રે, મુખ ગુફાનું દ્વાર,</a:t>
            </a:r>
          </a:p>
          <a:p>
            <a:pPr algn="just">
              <a:buNone/>
            </a:pPr>
            <a:r>
              <a:rPr lang="gu-IN" sz="2400" dirty="0" smtClean="0"/>
              <a:t>    </a:t>
            </a:r>
            <a:r>
              <a:rPr lang="gu-IN" sz="2400" dirty="0" smtClean="0">
                <a:solidFill>
                  <a:srgbClr val="92D050"/>
                </a:solidFill>
              </a:rPr>
              <a:t>(૨) સન્મુખ સાગર લહરતો, </a:t>
            </a:r>
          </a:p>
          <a:p>
            <a:pPr algn="just">
              <a:buNone/>
            </a:pPr>
            <a:r>
              <a:rPr lang="gu-IN" sz="2400" dirty="0" smtClean="0">
                <a:solidFill>
                  <a:srgbClr val="92D050"/>
                </a:solidFill>
              </a:rPr>
              <a:t>        જાણે આકાશ જ ઉતારી પાથર્યું.         </a:t>
            </a:r>
            <a:endParaRPr lang="en-IN" sz="2400" dirty="0">
              <a:solidFill>
                <a:srgbClr val="92D05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264696"/>
          </a:xfrm>
        </p:spPr>
        <p:txBody>
          <a:bodyPr/>
          <a:lstStyle/>
          <a:p>
            <a:endParaRPr lang="gu-IN" dirty="0" smtClean="0"/>
          </a:p>
          <a:p>
            <a:pPr algn="just"/>
            <a:r>
              <a:rPr lang="gu-IN" dirty="0" smtClean="0">
                <a:solidFill>
                  <a:srgbClr val="00B0F0"/>
                </a:solidFill>
              </a:rPr>
              <a:t>સસંદેહ અલંકાર : </a:t>
            </a:r>
            <a:r>
              <a:rPr lang="gu-IN" sz="2400" dirty="0" smtClean="0"/>
              <a:t>સસંદેહ અલંકાર સાધર્મ્યમૂલક છે. પરંતુ તેમાં ઉપમેય ઉપમાન હોવાનો સંશય કરવામાં આવે છે. ઉપમેય અંગેનો આ સંશય એક અથવા વધુ ઉપમાનો દ્વારા કરવામાં આવે છે. આ સંશયથી ઉપમેય ઉપમેય નહીં પણ ઉપમાન છે એમ સૂચન થાય છે. </a:t>
            </a:r>
          </a:p>
          <a:p>
            <a:pPr algn="just">
              <a:buNone/>
            </a:pPr>
            <a:r>
              <a:rPr lang="gu-IN" sz="2400" dirty="0" smtClean="0"/>
              <a:t> ઉદા. </a:t>
            </a:r>
            <a:r>
              <a:rPr lang="gu-IN" sz="2400" dirty="0" smtClean="0">
                <a:solidFill>
                  <a:srgbClr val="FFC000"/>
                </a:solidFill>
              </a:rPr>
              <a:t>આ રમણીનું મુખ છે કે ચંદ્ર !</a:t>
            </a:r>
          </a:p>
          <a:p>
            <a:pPr algn="just">
              <a:buNone/>
            </a:pPr>
            <a:r>
              <a:rPr lang="gu-IN" sz="2400" dirty="0" smtClean="0"/>
              <a:t>        અહીં ‘મુખ’ ઉપર સંશય કરવામાં આવેલ છે. આ મુખ એ મુખ નથી પરંતુ ચંદ્ર જ છે, મુખ ઉપરની સંશયતા એ સસંદેહ અલંકાર બનાવે છે.      </a:t>
            </a:r>
            <a:r>
              <a:rPr lang="gu-IN"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lstStyle/>
          <a:p>
            <a:pPr algn="just"/>
            <a:endParaRPr lang="gu-IN" dirty="0" smtClean="0"/>
          </a:p>
          <a:p>
            <a:pPr algn="just"/>
            <a:r>
              <a:rPr lang="gu-IN" dirty="0" smtClean="0">
                <a:solidFill>
                  <a:srgbClr val="00B0F0"/>
                </a:solidFill>
              </a:rPr>
              <a:t>સસંદેહ અલંકાર </a:t>
            </a:r>
          </a:p>
          <a:p>
            <a:pPr marL="457200" indent="-457200" algn="just">
              <a:buAutoNum type="arabicParenBoth"/>
            </a:pPr>
            <a:r>
              <a:rPr lang="gu-IN" sz="2400" dirty="0" smtClean="0">
                <a:solidFill>
                  <a:srgbClr val="FF0000"/>
                </a:solidFill>
              </a:rPr>
              <a:t>આ રમણીનું મુખ છે કે પૃથ્વી પરનો ચંદ્ર ! અથવા સંસારસરનું કમળ ?</a:t>
            </a:r>
          </a:p>
          <a:p>
            <a:pPr marL="457200" indent="-457200" algn="just">
              <a:buAutoNum type="arabicParenBoth"/>
            </a:pPr>
            <a:r>
              <a:rPr lang="gu-IN" sz="2400" dirty="0" smtClean="0">
                <a:solidFill>
                  <a:srgbClr val="C00000"/>
                </a:solidFill>
              </a:rPr>
              <a:t>આ હોઠ છે કે બિંબફલ.   </a:t>
            </a:r>
          </a:p>
          <a:p>
            <a:pPr marL="457200" indent="-457200" algn="just">
              <a:buNone/>
            </a:pPr>
            <a:r>
              <a:rPr lang="gu-IN" sz="2400"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lstStyle/>
          <a:p>
            <a:endParaRPr lang="gu-IN" dirty="0" smtClean="0"/>
          </a:p>
          <a:p>
            <a:r>
              <a:rPr lang="gu-IN" dirty="0" smtClean="0">
                <a:solidFill>
                  <a:srgbClr val="FF0000"/>
                </a:solidFill>
              </a:rPr>
              <a:t>અલંકાર એટલે શું? </a:t>
            </a:r>
          </a:p>
          <a:p>
            <a:pPr>
              <a:buNone/>
            </a:pPr>
            <a:r>
              <a:rPr lang="gu-IN" dirty="0" smtClean="0"/>
              <a:t>       </a:t>
            </a:r>
            <a:r>
              <a:rPr lang="gu-IN" sz="2400" dirty="0" smtClean="0"/>
              <a:t>અલંકાર એટલે............</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336704"/>
          </a:xfrm>
        </p:spPr>
        <p:txBody>
          <a:bodyPr>
            <a:normAutofit/>
          </a:bodyPr>
          <a:lstStyle/>
          <a:p>
            <a:endParaRPr lang="gu-IN" sz="2400" dirty="0" smtClean="0"/>
          </a:p>
          <a:p>
            <a:pPr algn="just"/>
            <a:r>
              <a:rPr lang="gu-IN" sz="2400" dirty="0" smtClean="0"/>
              <a:t>અલંકારોનું વર્ગીકરણ </a:t>
            </a:r>
          </a:p>
          <a:p>
            <a:pPr algn="just">
              <a:buNone/>
            </a:pPr>
            <a:r>
              <a:rPr lang="gu-IN" dirty="0" smtClean="0"/>
              <a:t>        </a:t>
            </a:r>
            <a:r>
              <a:rPr lang="gu-IN" dirty="0" smtClean="0">
                <a:solidFill>
                  <a:srgbClr val="FF0000"/>
                </a:solidFill>
              </a:rPr>
              <a:t>અલંકારોના મુખ્ય બે વિભાગો છે. </a:t>
            </a:r>
          </a:p>
          <a:p>
            <a:pPr algn="just">
              <a:buNone/>
            </a:pPr>
            <a:r>
              <a:rPr lang="gu-IN" sz="2400" dirty="0" smtClean="0"/>
              <a:t>        (૧) શબ્દાલંકારો </a:t>
            </a:r>
          </a:p>
          <a:p>
            <a:pPr algn="just">
              <a:buNone/>
            </a:pPr>
            <a:r>
              <a:rPr lang="gu-IN" sz="2400" dirty="0" smtClean="0"/>
              <a:t>        (૨) અર્થાલંકારો</a:t>
            </a:r>
          </a:p>
          <a:p>
            <a:pPr algn="just">
              <a:buNone/>
            </a:pPr>
            <a:r>
              <a:rPr lang="gu-IN" dirty="0" smtClean="0">
                <a:solidFill>
                  <a:srgbClr val="00B0F0"/>
                </a:solidFill>
              </a:rPr>
              <a:t>(૧)શબ્દાલંકાર : </a:t>
            </a:r>
            <a:r>
              <a:rPr lang="gu-IN" sz="2400" dirty="0" smtClean="0"/>
              <a:t>શબ્દાલંકાર કેવળ શબ્દ અથવા  સ્વરની ચમત્કૃતિ પર નિર્ભર હોય છે અને એકને સ્થાને બીજો શબ્દ કે સ્વર મૂકતાં </a:t>
            </a:r>
            <a:r>
              <a:rPr lang="gu-IN" sz="2400" smtClean="0"/>
              <a:t>તે ચમત્કૃતિ સર્જાય </a:t>
            </a:r>
            <a:r>
              <a:rPr lang="gu-IN" sz="2400" dirty="0" smtClean="0"/>
              <a:t>છે. </a:t>
            </a:r>
          </a:p>
          <a:p>
            <a:pPr algn="just">
              <a:buNone/>
            </a:pPr>
            <a:r>
              <a:rPr lang="gu-IN" dirty="0" smtClean="0">
                <a:solidFill>
                  <a:srgbClr val="00B0F0"/>
                </a:solidFill>
              </a:rPr>
              <a:t>(૨)અર્થાલંકારો  : </a:t>
            </a:r>
            <a:r>
              <a:rPr lang="gu-IN" sz="2400" dirty="0" smtClean="0"/>
              <a:t>અર્થાલંકારો શબ્દના બહિરંગ પર નહીં, પરંતુ અર્થની ચમત્કૃતિ દ્વારા નિષ્પન્ન થાય છે અને એવી અર્થચ્છાયા ધરાવતો બીજો શબ્દ મૂકતાં પણ તેની ચમત્કૃતિ લુપ્ત થતી નથી.   </a:t>
            </a:r>
            <a:endParaRPr lang="en-IN"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amond(in)">
                                      <p:cBhvr>
                                        <p:cTn id="25" dur="2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amond(in)">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lstStyle/>
          <a:p>
            <a:endParaRPr lang="gu-IN" dirty="0" smtClean="0"/>
          </a:p>
          <a:p>
            <a:pPr algn="just"/>
            <a:r>
              <a:rPr lang="gu-IN" dirty="0" smtClean="0">
                <a:solidFill>
                  <a:srgbClr val="92D050"/>
                </a:solidFill>
              </a:rPr>
              <a:t>શબ્દાલંકારો:</a:t>
            </a:r>
          </a:p>
          <a:p>
            <a:pPr algn="just">
              <a:buNone/>
            </a:pPr>
            <a:r>
              <a:rPr lang="gu-IN" dirty="0" smtClean="0">
                <a:solidFill>
                  <a:srgbClr val="00B0F0"/>
                </a:solidFill>
              </a:rPr>
              <a:t>યમક(શબ્દાનુપ્રાસ) :</a:t>
            </a:r>
            <a:r>
              <a:rPr lang="gu-IN" sz="2400" dirty="0" smtClean="0">
                <a:solidFill>
                  <a:srgbClr val="00B0F0"/>
                </a:solidFill>
              </a:rPr>
              <a:t> </a:t>
            </a:r>
            <a:r>
              <a:rPr lang="gu-IN" sz="2400" dirty="0" smtClean="0"/>
              <a:t>જ્યારે એક શબ્દ અથવા શબ્દખંડ બેવડાતો હોય અથવા એક શબ્દનો ઉચ્ચારદધ્વનિ પુનરુક્તિ પામતો હોય ત્યારે ત્યારે ત્યાં યમક અલંકાર કહેવાય છે. </a:t>
            </a:r>
          </a:p>
          <a:p>
            <a:pPr algn="just">
              <a:buNone/>
            </a:pPr>
            <a:r>
              <a:rPr lang="gu-IN" sz="2400" dirty="0" smtClean="0"/>
              <a:t> ઉદા.  </a:t>
            </a:r>
            <a:r>
              <a:rPr lang="gu-IN" sz="2400" dirty="0" smtClean="0">
                <a:solidFill>
                  <a:srgbClr val="7030A0"/>
                </a:solidFill>
              </a:rPr>
              <a:t>આશ્ચર્ય છે તું જગતનું, </a:t>
            </a:r>
          </a:p>
          <a:p>
            <a:pPr algn="just">
              <a:buNone/>
            </a:pPr>
            <a:r>
              <a:rPr lang="gu-IN" sz="2400" dirty="0" smtClean="0">
                <a:solidFill>
                  <a:srgbClr val="7030A0"/>
                </a:solidFill>
              </a:rPr>
              <a:t>        છે જગતમાં તાજ, ને છે તાજ જેવા કૈં કૈં, </a:t>
            </a:r>
          </a:p>
          <a:p>
            <a:pPr algn="just">
              <a:buNone/>
            </a:pPr>
            <a:r>
              <a:rPr lang="gu-IN" sz="2400" dirty="0" smtClean="0">
                <a:solidFill>
                  <a:srgbClr val="7030A0"/>
                </a:solidFill>
              </a:rPr>
              <a:t>        તું તો પરંતુ તાજનો યે તાજ છે. </a:t>
            </a:r>
          </a:p>
          <a:p>
            <a:pPr algn="just">
              <a:buNone/>
            </a:pPr>
            <a:r>
              <a:rPr lang="gu-IN" sz="2400" dirty="0" smtClean="0">
                <a:solidFill>
                  <a:srgbClr val="7030A0"/>
                </a:solidFill>
              </a:rPr>
              <a:t>        એ તાજની બેતાજ તું મુમતાઝ છે.</a:t>
            </a:r>
          </a:p>
          <a:p>
            <a:pPr algn="just">
              <a:buNone/>
            </a:pPr>
            <a:r>
              <a:rPr lang="gu-IN" sz="2400" dirty="0" smtClean="0"/>
              <a:t>           અહીં </a:t>
            </a:r>
            <a:r>
              <a:rPr lang="gu-IN" sz="2400" dirty="0" smtClean="0">
                <a:solidFill>
                  <a:srgbClr val="FF0000"/>
                </a:solidFill>
              </a:rPr>
              <a:t>‘તાજ’ </a:t>
            </a:r>
            <a:r>
              <a:rPr lang="gu-IN" sz="2400" dirty="0" smtClean="0"/>
              <a:t>શબ્દની જુદા જુદા સંદર્ભમાં ને અર્થમાં પુનરુક્તિ થઈ છે.       </a:t>
            </a:r>
            <a:r>
              <a:rPr lang="gu-IN"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diamond(in)">
                                      <p:cBhvr>
                                        <p:cTn id="26" dur="2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amond(in)">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a:bodyPr>
          <a:lstStyle/>
          <a:p>
            <a:endParaRPr lang="gu-IN" sz="2400" dirty="0" smtClean="0"/>
          </a:p>
          <a:p>
            <a:pPr algn="just"/>
            <a:r>
              <a:rPr lang="gu-IN" sz="2400" dirty="0" smtClean="0">
                <a:solidFill>
                  <a:srgbClr val="00B0F0"/>
                </a:solidFill>
              </a:rPr>
              <a:t>યમક(શબ્દાનુપ્રાસ) :</a:t>
            </a:r>
          </a:p>
          <a:p>
            <a:pPr algn="just"/>
            <a:r>
              <a:rPr lang="gu-IN" sz="2400" dirty="0" smtClean="0"/>
              <a:t>   ઉદા.  </a:t>
            </a:r>
            <a:r>
              <a:rPr lang="gu-IN" sz="2400" dirty="0" smtClean="0">
                <a:solidFill>
                  <a:srgbClr val="7030A0"/>
                </a:solidFill>
              </a:rPr>
              <a:t>ચરણ ચાલ્યા કરે છે.</a:t>
            </a:r>
          </a:p>
          <a:p>
            <a:pPr algn="just">
              <a:buNone/>
            </a:pPr>
            <a:r>
              <a:rPr lang="gu-IN" sz="2400" dirty="0" smtClean="0">
                <a:solidFill>
                  <a:srgbClr val="7030A0"/>
                </a:solidFill>
              </a:rPr>
              <a:t>             એટલે ચારણ બન્યો છું. </a:t>
            </a:r>
          </a:p>
          <a:p>
            <a:pPr algn="just">
              <a:buNone/>
            </a:pPr>
            <a:r>
              <a:rPr lang="gu-IN" sz="2400" dirty="0" smtClean="0">
                <a:solidFill>
                  <a:srgbClr val="7030A0"/>
                </a:solidFill>
              </a:rPr>
              <a:t>             કારણ નથી કોઈ ?</a:t>
            </a:r>
          </a:p>
          <a:p>
            <a:pPr algn="just">
              <a:buNone/>
            </a:pPr>
            <a:r>
              <a:rPr lang="gu-IN" sz="2400" dirty="0" smtClean="0">
                <a:solidFill>
                  <a:srgbClr val="7030A0"/>
                </a:solidFill>
              </a:rPr>
              <a:t>             અને ભારણ નથી કોઈ ? </a:t>
            </a:r>
          </a:p>
          <a:p>
            <a:pPr algn="just">
              <a:buNone/>
            </a:pPr>
            <a:r>
              <a:rPr lang="gu-IN" sz="2400" dirty="0" smtClean="0">
                <a:solidFill>
                  <a:srgbClr val="7030A0"/>
                </a:solidFill>
              </a:rPr>
              <a:t>             તરણ તાર્યા કરે છે એટલે </a:t>
            </a:r>
          </a:p>
          <a:p>
            <a:pPr algn="just">
              <a:buNone/>
            </a:pPr>
            <a:r>
              <a:rPr lang="gu-IN" sz="2400" dirty="0" smtClean="0">
                <a:solidFill>
                  <a:srgbClr val="7030A0"/>
                </a:solidFill>
              </a:rPr>
              <a:t>              તારો બન્યો છું ! </a:t>
            </a:r>
          </a:p>
          <a:p>
            <a:pPr algn="just">
              <a:buNone/>
            </a:pPr>
            <a:r>
              <a:rPr lang="gu-IN" sz="2400" dirty="0" smtClean="0"/>
              <a:t>           અહીં </a:t>
            </a:r>
            <a:r>
              <a:rPr lang="gu-IN" sz="2400" dirty="0" smtClean="0">
                <a:solidFill>
                  <a:srgbClr val="FF0000"/>
                </a:solidFill>
              </a:rPr>
              <a:t>‘ચારણ’, ‘કારણ’, ‘ભારણ’</a:t>
            </a:r>
            <a:r>
              <a:rPr lang="gu-IN" sz="2400" dirty="0" smtClean="0"/>
              <a:t>માનું </a:t>
            </a:r>
            <a:r>
              <a:rPr lang="gu-IN" sz="2400" dirty="0" smtClean="0">
                <a:solidFill>
                  <a:srgbClr val="FF0000"/>
                </a:solidFill>
              </a:rPr>
              <a:t>‘આરણ</a:t>
            </a:r>
            <a:r>
              <a:rPr lang="gu-IN" sz="2400" dirty="0" smtClean="0"/>
              <a:t>’નું ઉચ્ચારણધ્વનિ સામ્ય અને ‘ચરણ’, ‘તરણ’માં ‘અરણ’ના ધ્વનિસામ્યને કારણે યમક અલંકાર બને છે.    </a:t>
            </a:r>
            <a:endParaRPr lang="en-IN"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amond(in)">
                                      <p:cBhvr>
                                        <p:cTn id="19" dur="2000"/>
                                        <p:tgtEl>
                                          <p:spTgt spid="3">
                                            <p:txEl>
                                              <p:pRg st="5" end="5"/>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diamond(in)">
                                      <p:cBhvr>
                                        <p:cTn id="3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435280" cy="6220072"/>
          </a:xfrm>
        </p:spPr>
        <p:txBody>
          <a:bodyPr/>
          <a:lstStyle/>
          <a:p>
            <a:endParaRPr lang="gu-IN" dirty="0" smtClean="0"/>
          </a:p>
          <a:p>
            <a:pPr algn="just"/>
            <a:r>
              <a:rPr lang="gu-IN" dirty="0" smtClean="0">
                <a:solidFill>
                  <a:srgbClr val="00B0F0"/>
                </a:solidFill>
              </a:rPr>
              <a:t>વર્ણાનુપ્રાસ (વર્ણસગાઈ):  </a:t>
            </a:r>
            <a:r>
              <a:rPr lang="gu-IN" sz="2400" dirty="0" smtClean="0"/>
              <a:t>વર્ણસામ્યને લીધે જે શબ્દચમત્કૃતિ નિષ્પન્ન થાય છે તેને અનુપ્રાસ કહે છે, એનું બીજું નામ વર્ણસગાઈ છે. </a:t>
            </a:r>
          </a:p>
          <a:p>
            <a:pPr algn="just">
              <a:buNone/>
            </a:pPr>
            <a:r>
              <a:rPr lang="gu-IN" sz="2400" dirty="0" smtClean="0"/>
              <a:t>     ઉદા.  </a:t>
            </a:r>
            <a:r>
              <a:rPr lang="gu-IN" sz="2400" dirty="0" smtClean="0">
                <a:solidFill>
                  <a:schemeClr val="accent2">
                    <a:lumMod val="75000"/>
                  </a:schemeClr>
                </a:solidFill>
              </a:rPr>
              <a:t>કીકીમાં કેદ કરી લીધા !</a:t>
            </a:r>
          </a:p>
          <a:p>
            <a:pPr algn="just">
              <a:buNone/>
            </a:pPr>
            <a:r>
              <a:rPr lang="gu-IN" sz="2400" dirty="0" smtClean="0">
                <a:solidFill>
                  <a:schemeClr val="accent2">
                    <a:lumMod val="75000"/>
                  </a:schemeClr>
                </a:solidFill>
              </a:rPr>
              <a:t>                 મેં કાનજીને કીકીમાં કેદ કરી લીધા !</a:t>
            </a:r>
          </a:p>
          <a:p>
            <a:pPr algn="just">
              <a:buNone/>
            </a:pPr>
            <a:r>
              <a:rPr lang="gu-IN" sz="2400" dirty="0" smtClean="0">
                <a:solidFill>
                  <a:schemeClr val="accent2">
                    <a:lumMod val="75000"/>
                  </a:schemeClr>
                </a:solidFill>
              </a:rPr>
              <a:t>            મેં પલકમાં જ પકડ્યા ને પાધરા </a:t>
            </a:r>
          </a:p>
          <a:p>
            <a:pPr algn="just">
              <a:buNone/>
            </a:pPr>
            <a:r>
              <a:rPr lang="gu-IN" sz="2400" dirty="0" smtClean="0">
                <a:solidFill>
                  <a:schemeClr val="accent2">
                    <a:lumMod val="75000"/>
                  </a:schemeClr>
                </a:solidFill>
              </a:rPr>
              <a:t>                પધરાવ્યા સપણાંના લોકે ! </a:t>
            </a:r>
          </a:p>
          <a:p>
            <a:pPr algn="just">
              <a:buNone/>
            </a:pPr>
            <a:r>
              <a:rPr lang="gu-IN" sz="2400" dirty="0" smtClean="0">
                <a:solidFill>
                  <a:schemeClr val="accent2">
                    <a:lumMod val="75000"/>
                  </a:schemeClr>
                </a:solidFill>
              </a:rPr>
              <a:t>           વાંકા તે વેણના ને વાંકા વહેવારના </a:t>
            </a:r>
          </a:p>
          <a:p>
            <a:pPr algn="just">
              <a:buNone/>
            </a:pPr>
            <a:r>
              <a:rPr lang="gu-IN" sz="2400" dirty="0" smtClean="0">
                <a:solidFill>
                  <a:schemeClr val="accent2">
                    <a:lumMod val="75000"/>
                  </a:schemeClr>
                </a:solidFill>
              </a:rPr>
              <a:t>                એમ વના થાય ના સીધા !</a:t>
            </a:r>
          </a:p>
          <a:p>
            <a:pPr algn="just">
              <a:buNone/>
            </a:pPr>
            <a:r>
              <a:rPr lang="gu-IN" sz="2400" dirty="0" smtClean="0"/>
              <a:t>   </a:t>
            </a:r>
            <a:r>
              <a:rPr lang="gu-IN" sz="2400" dirty="0" smtClean="0">
                <a:solidFill>
                  <a:srgbClr val="FF0000"/>
                </a:solidFill>
              </a:rPr>
              <a:t>‘ક’, ‘પ’ </a:t>
            </a:r>
            <a:r>
              <a:rPr lang="gu-IN" sz="2400" dirty="0" smtClean="0"/>
              <a:t>અને </a:t>
            </a:r>
            <a:r>
              <a:rPr lang="gu-IN" sz="2400" dirty="0" smtClean="0">
                <a:solidFill>
                  <a:srgbClr val="FF0000"/>
                </a:solidFill>
              </a:rPr>
              <a:t>‘વ’</a:t>
            </a:r>
            <a:r>
              <a:rPr lang="gu-IN" sz="2400" dirty="0" smtClean="0"/>
              <a:t> વર્ણોની પુનરુક્તિથી અનુપ્રાસ નિષ્પન્ન થાય છે.             </a:t>
            </a:r>
            <a:r>
              <a:rPr lang="gu-IN"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2000"/>
                                        <p:tgtEl>
                                          <p:spTgt spid="3">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lstStyle/>
          <a:p>
            <a:endParaRPr lang="gu-IN" dirty="0" smtClean="0"/>
          </a:p>
          <a:p>
            <a:pPr algn="just"/>
            <a:r>
              <a:rPr lang="gu-IN" dirty="0" smtClean="0">
                <a:solidFill>
                  <a:srgbClr val="00B0F0"/>
                </a:solidFill>
              </a:rPr>
              <a:t>અંત્યાનુપ્રાસ:</a:t>
            </a:r>
            <a:r>
              <a:rPr lang="gu-IN" dirty="0" smtClean="0"/>
              <a:t> </a:t>
            </a:r>
            <a:r>
              <a:rPr lang="gu-IN" sz="2400" dirty="0" smtClean="0"/>
              <a:t>કાવ્યની એક પંક્તિને અંતે આવેલા શબ્દના વર્ણધ્વનિ પ્રમાણે બીજી પંક્તિના અંતના શબ્દની યોજના કરવામાં આવે ત્યારે તે અંત્યાનુપ્રાસ કહેવાય છે. </a:t>
            </a:r>
          </a:p>
          <a:p>
            <a:pPr algn="just">
              <a:buNone/>
            </a:pPr>
            <a:r>
              <a:rPr lang="gu-IN" sz="2400" dirty="0" smtClean="0"/>
              <a:t> </a:t>
            </a:r>
          </a:p>
          <a:p>
            <a:pPr algn="just">
              <a:buNone/>
            </a:pPr>
            <a:r>
              <a:rPr lang="gu-IN" sz="2400" dirty="0" smtClean="0"/>
              <a:t>ઉદા</a:t>
            </a:r>
            <a:r>
              <a:rPr lang="gu-IN" sz="2400" dirty="0" smtClean="0">
                <a:solidFill>
                  <a:srgbClr val="FFC000"/>
                </a:solidFill>
              </a:rPr>
              <a:t>.                        ડૂંડે બેઠા છે રૂડા દાણાં</a:t>
            </a:r>
          </a:p>
          <a:p>
            <a:pPr algn="just">
              <a:buNone/>
            </a:pPr>
            <a:r>
              <a:rPr lang="gu-IN" sz="2400" dirty="0" smtClean="0">
                <a:solidFill>
                  <a:srgbClr val="FFC000"/>
                </a:solidFill>
              </a:rPr>
              <a:t>       પટલાણી, ઓણ કરી દઈએ દીકરીના આણાં.</a:t>
            </a:r>
          </a:p>
          <a:p>
            <a:pPr algn="just">
              <a:buNone/>
            </a:pPr>
            <a:r>
              <a:rPr lang="gu-IN" sz="2400" dirty="0" smtClean="0"/>
              <a:t>            </a:t>
            </a:r>
            <a:r>
              <a:rPr lang="gu-IN" sz="2400" dirty="0" smtClean="0">
                <a:solidFill>
                  <a:srgbClr val="FF0000"/>
                </a:solidFill>
              </a:rPr>
              <a:t>‘દાણાં’ </a:t>
            </a:r>
            <a:r>
              <a:rPr lang="gu-IN" sz="2400" dirty="0" smtClean="0"/>
              <a:t>અને </a:t>
            </a:r>
            <a:r>
              <a:rPr lang="gu-IN" sz="2400" dirty="0" smtClean="0">
                <a:solidFill>
                  <a:srgbClr val="FF0000"/>
                </a:solidFill>
              </a:rPr>
              <a:t>‘આણાં</a:t>
            </a:r>
            <a:r>
              <a:rPr lang="gu-IN" sz="2400" dirty="0" smtClean="0"/>
              <a:t>’નું વર્ણધ્વનિસામ્ય પંક્તિઓને અંતે આવ્યું હોવાથી તે અંત્યનુપ્રાસ બને છે.            </a:t>
            </a:r>
            <a:r>
              <a:rPr lang="gu-IN"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amond(in)">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diamond(in)">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480720"/>
          </a:xfrm>
        </p:spPr>
        <p:txBody>
          <a:bodyPr/>
          <a:lstStyle/>
          <a:p>
            <a:endParaRPr lang="gu-IN" dirty="0" smtClean="0"/>
          </a:p>
          <a:p>
            <a:pPr algn="just"/>
            <a:r>
              <a:rPr lang="gu-IN" dirty="0" smtClean="0">
                <a:solidFill>
                  <a:srgbClr val="00B0F0"/>
                </a:solidFill>
              </a:rPr>
              <a:t>અંત્યાનુપ્રાસ:</a:t>
            </a:r>
            <a:endParaRPr lang="gu-IN" sz="2400" dirty="0" smtClean="0">
              <a:solidFill>
                <a:srgbClr val="00B0F0"/>
              </a:solidFill>
            </a:endParaRPr>
          </a:p>
          <a:p>
            <a:pPr algn="just">
              <a:buNone/>
            </a:pPr>
            <a:r>
              <a:rPr lang="gu-IN" sz="2400" dirty="0" smtClean="0"/>
              <a:t>    ઉદા. </a:t>
            </a:r>
            <a:r>
              <a:rPr lang="gu-IN" sz="2400" dirty="0" smtClean="0">
                <a:solidFill>
                  <a:srgbClr val="FFC000"/>
                </a:solidFill>
              </a:rPr>
              <a:t>સંકેલી સૃષ્ટિઓ સર્વ, વેરી મે તવ  પાદમાં </a:t>
            </a:r>
          </a:p>
          <a:p>
            <a:pPr algn="just">
              <a:buNone/>
            </a:pPr>
            <a:r>
              <a:rPr lang="gu-IN" sz="2400" dirty="0" smtClean="0">
                <a:solidFill>
                  <a:srgbClr val="FFC000"/>
                </a:solidFill>
              </a:rPr>
              <a:t>           અંતરે એક ત્યાં જાગી અમૂલી ભસ્મયાદમાં </a:t>
            </a:r>
          </a:p>
          <a:p>
            <a:pPr algn="just">
              <a:buNone/>
            </a:pPr>
            <a:r>
              <a:rPr lang="gu-IN" sz="2400" dirty="0" smtClean="0"/>
              <a:t>      </a:t>
            </a:r>
          </a:p>
          <a:p>
            <a:pPr algn="just">
              <a:buNone/>
            </a:pPr>
            <a:r>
              <a:rPr lang="gu-IN" sz="2400" dirty="0" smtClean="0"/>
              <a:t>          </a:t>
            </a:r>
            <a:r>
              <a:rPr lang="gu-IN" sz="2400" dirty="0" smtClean="0">
                <a:solidFill>
                  <a:srgbClr val="FF0000"/>
                </a:solidFill>
              </a:rPr>
              <a:t>‘પાદમાં’ </a:t>
            </a:r>
            <a:r>
              <a:rPr lang="gu-IN" sz="2400" dirty="0" smtClean="0"/>
              <a:t>અને </a:t>
            </a:r>
            <a:r>
              <a:rPr lang="gu-IN" sz="2400" dirty="0" smtClean="0">
                <a:solidFill>
                  <a:srgbClr val="FF0000"/>
                </a:solidFill>
              </a:rPr>
              <a:t>‘યાદમાં’નું </a:t>
            </a:r>
            <a:r>
              <a:rPr lang="gu-IN" sz="2400" dirty="0" smtClean="0"/>
              <a:t>વર્ણધ્વનિસામ્ય પંક્તિઓને અંતે આવ્યું હોવાથી તે અંત્યનુપ્રાસ બને છે.             </a:t>
            </a:r>
            <a:endParaRPr lang="en-IN" sz="2400" dirty="0" smtClean="0"/>
          </a:p>
          <a:p>
            <a:pPr algn="just">
              <a:buNone/>
            </a:pPr>
            <a:r>
              <a:rPr lang="gu-IN" sz="2400" dirty="0" smtClean="0"/>
              <a:t>    </a:t>
            </a:r>
          </a:p>
          <a:p>
            <a:pPr algn="just">
              <a:buNone/>
            </a:pPr>
            <a:r>
              <a:rPr lang="gu-IN" sz="2400" dirty="0" smtClean="0"/>
              <a:t>       ઉદા</a:t>
            </a:r>
            <a:r>
              <a:rPr lang="gu-IN" sz="2400" dirty="0" smtClean="0">
                <a:solidFill>
                  <a:srgbClr val="FFC000"/>
                </a:solidFill>
              </a:rPr>
              <a:t>. ચોકની વચ્ચે પડેલા </a:t>
            </a:r>
          </a:p>
          <a:p>
            <a:pPr algn="just">
              <a:buNone/>
            </a:pPr>
            <a:r>
              <a:rPr lang="gu-IN" sz="2400" dirty="0" smtClean="0">
                <a:solidFill>
                  <a:srgbClr val="FFC000"/>
                </a:solidFill>
              </a:rPr>
              <a:t>             એક ઉંદરના મરેલા </a:t>
            </a:r>
          </a:p>
          <a:p>
            <a:pPr algn="just">
              <a:buNone/>
            </a:pPr>
            <a:r>
              <a:rPr lang="gu-IN" sz="2400" dirty="0" smtClean="0">
                <a:solidFill>
                  <a:srgbClr val="FFC000"/>
                </a:solidFill>
              </a:rPr>
              <a:t>             દેહ પર તીણા ઉઝરડા ન્હોરના </a:t>
            </a:r>
          </a:p>
          <a:p>
            <a:pPr algn="just">
              <a:buNone/>
            </a:pPr>
            <a:r>
              <a:rPr lang="gu-IN" sz="2400" dirty="0" smtClean="0">
                <a:solidFill>
                  <a:srgbClr val="FFC000"/>
                </a:solidFill>
              </a:rPr>
              <a:t>            થીજી રહ્યા છે આજ ઠંડા પહોરના </a:t>
            </a:r>
          </a:p>
          <a:p>
            <a:pPr algn="just">
              <a:buNone/>
            </a:pPr>
            <a:r>
              <a:rPr lang="gu-IN" sz="2400" dirty="0" smtClean="0"/>
              <a:t>                </a:t>
            </a:r>
            <a:r>
              <a:rPr lang="gu-IN" sz="2400" dirty="0" smtClean="0">
                <a:solidFill>
                  <a:srgbClr val="FF0000"/>
                </a:solidFill>
              </a:rPr>
              <a:t>‘ન્હોરના’  </a:t>
            </a:r>
            <a:r>
              <a:rPr lang="gu-IN" sz="2400" dirty="0" smtClean="0"/>
              <a:t>અને </a:t>
            </a:r>
            <a:r>
              <a:rPr lang="gu-IN" sz="2400" dirty="0" smtClean="0">
                <a:solidFill>
                  <a:srgbClr val="FF0000"/>
                </a:solidFill>
              </a:rPr>
              <a:t>‘પહોરના’નું </a:t>
            </a:r>
            <a:r>
              <a:rPr lang="gu-IN" sz="2400" dirty="0" smtClean="0"/>
              <a:t>વર્ણધ્વનિસામ્ય પંક્તિઓને અંતે આવ્યું હોવાથી તે અંત્યનુપ્રાસ બને છે.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2000"/>
                                        <p:tgtEl>
                                          <p:spTgt spid="3">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20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diamond(in)">
                                      <p:cBhvr>
                                        <p:cTn id="29" dur="2000"/>
                                        <p:tgtEl>
                                          <p:spTgt spid="3">
                                            <p:txEl>
                                              <p:pRg st="7" end="7"/>
                                            </p:txEl>
                                          </p:spTgt>
                                        </p:tgtEl>
                                      </p:cBhvr>
                                    </p:animEffect>
                                  </p:childTnLst>
                                </p:cTn>
                              </p:par>
                              <p:par>
                                <p:cTn id="30" presetID="8" presetClass="entr" presetSubtype="16"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diamond(in)">
                                      <p:cBhvr>
                                        <p:cTn id="35" dur="2000"/>
                                        <p:tgtEl>
                                          <p:spTgt spid="3">
                                            <p:txEl>
                                              <p:pRg st="9" end="9"/>
                                            </p:txEl>
                                          </p:spTgt>
                                        </p:tgtEl>
                                      </p:cBhvr>
                                    </p:animEffect>
                                  </p:childTnLst>
                                </p:cTn>
                              </p:par>
                              <p:par>
                                <p:cTn id="36" presetID="8" presetClass="entr" presetSubtype="16"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diamond(in)">
                                      <p:cBhvr>
                                        <p:cTn id="38" dur="2000"/>
                                        <p:tgtEl>
                                          <p:spTgt spid="3">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amond(in)">
                                      <p:cBhvr>
                                        <p:cTn id="43"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336704"/>
          </a:xfrm>
        </p:spPr>
        <p:txBody>
          <a:bodyPr>
            <a:normAutofit/>
          </a:bodyPr>
          <a:lstStyle/>
          <a:p>
            <a:endParaRPr lang="gu-IN" dirty="0" smtClean="0"/>
          </a:p>
          <a:p>
            <a:pPr algn="just"/>
            <a:r>
              <a:rPr lang="gu-IN" dirty="0" smtClean="0">
                <a:solidFill>
                  <a:srgbClr val="92D050"/>
                </a:solidFill>
              </a:rPr>
              <a:t>અર્થાલંકારો </a:t>
            </a:r>
          </a:p>
          <a:p>
            <a:pPr algn="just"/>
            <a:r>
              <a:rPr lang="gu-IN" dirty="0" smtClean="0">
                <a:solidFill>
                  <a:srgbClr val="00B0F0"/>
                </a:solidFill>
              </a:rPr>
              <a:t>ઉપમા અલંકાર : </a:t>
            </a:r>
            <a:r>
              <a:rPr lang="gu-IN" sz="2400" dirty="0" smtClean="0"/>
              <a:t>ઉપમા અલંકાર સાધર્મ્યમૂલક છે. જ્યારે બે ભિન્ન ભિન્ન અસમાન વસ્તુઓ વચ્ચે એકાદ લક્ષણનું સામ્ય દર્શાવવામાં આવે ત્યારે ત્યાં ઉપમા અલંકાર થાય છે. </a:t>
            </a:r>
          </a:p>
          <a:p>
            <a:pPr algn="just">
              <a:buNone/>
            </a:pPr>
            <a:r>
              <a:rPr lang="gu-IN" sz="2400" dirty="0" smtClean="0"/>
              <a:t>           ઉપમા અને એના પ્રકારના સાધર્મ્યમૂલક અલંકારોમાં </a:t>
            </a:r>
            <a:r>
              <a:rPr lang="gu-IN" sz="2400" dirty="0" smtClean="0">
                <a:solidFill>
                  <a:srgbClr val="FFC000"/>
                </a:solidFill>
              </a:rPr>
              <a:t>ઉપમાન, ઉપમેય, સાધારણ ધર્મ અને સાધર્મ્યવાચક શબ્દ એમ ચાર અંગો હોય છે. </a:t>
            </a:r>
          </a:p>
          <a:p>
            <a:pPr marL="457200" indent="-457200" algn="just">
              <a:buNone/>
            </a:pPr>
            <a:r>
              <a:rPr lang="gu-IN" sz="2400" dirty="0" smtClean="0">
                <a:solidFill>
                  <a:srgbClr val="FF0000"/>
                </a:solidFill>
              </a:rPr>
              <a:t>૧. ઉપમેય </a:t>
            </a:r>
            <a:r>
              <a:rPr lang="gu-IN" sz="2400" dirty="0" smtClean="0"/>
              <a:t>: જે વસ્તુની સરખામણી કરવાની હોય તે.    </a:t>
            </a:r>
          </a:p>
          <a:p>
            <a:pPr marL="514350" indent="-514350" algn="just">
              <a:buNone/>
            </a:pPr>
            <a:r>
              <a:rPr lang="gu-IN" sz="2400" dirty="0" smtClean="0">
                <a:solidFill>
                  <a:srgbClr val="FF0000"/>
                </a:solidFill>
              </a:rPr>
              <a:t>૨.  ઉપમાન  </a:t>
            </a:r>
            <a:r>
              <a:rPr lang="gu-IN" sz="2400" dirty="0" smtClean="0">
                <a:solidFill>
                  <a:schemeClr val="accent2">
                    <a:lumMod val="60000"/>
                    <a:lumOff val="40000"/>
                  </a:schemeClr>
                </a:solidFill>
              </a:rPr>
              <a:t>: </a:t>
            </a:r>
            <a:r>
              <a:rPr lang="gu-IN" sz="2400" dirty="0" smtClean="0"/>
              <a:t>જે વસ્તુની સાથે સરખામણી કરવામાં આવે તે. </a:t>
            </a:r>
          </a:p>
          <a:p>
            <a:pPr marL="514350" indent="-514350" algn="just">
              <a:buNone/>
            </a:pPr>
            <a:r>
              <a:rPr lang="gu-IN" sz="2400" dirty="0" smtClean="0">
                <a:solidFill>
                  <a:srgbClr val="FF0000"/>
                </a:solidFill>
              </a:rPr>
              <a:t>૩. સાધારણધર્મ : </a:t>
            </a:r>
            <a:r>
              <a:rPr lang="gu-IN" sz="2400" dirty="0" smtClean="0"/>
              <a:t>ઉપમેય અને ઉપમાન વચ્ચે બીજા વિષયોની ભિન્નતા છતાં એક સમાન લક્ષણ દર્શાવવામાં આવે તે. </a:t>
            </a:r>
          </a:p>
          <a:p>
            <a:pPr marL="514350" indent="-514350" algn="just">
              <a:buNone/>
            </a:pPr>
            <a:r>
              <a:rPr lang="gu-IN" sz="2400" dirty="0" smtClean="0">
                <a:solidFill>
                  <a:srgbClr val="FF0000"/>
                </a:solidFill>
              </a:rPr>
              <a:t>૪. સાધર્મ્યવાચક શબ્દ: </a:t>
            </a:r>
            <a:r>
              <a:rPr lang="gu-IN" sz="2400" dirty="0" smtClean="0"/>
              <a:t>ઉપમાન અને ઉપમેય વચ્ચે દર્શાવનાર શબ્દ. જેવું, સમાન, સમ,સમોવડી વગેરે.        </a:t>
            </a:r>
            <a:endParaRPr lang="en-IN" sz="2400" dirty="0" smtClean="0"/>
          </a:p>
          <a:p>
            <a:pPr marL="514350" indent="-514350" algn="just">
              <a:buNone/>
            </a:pPr>
            <a:r>
              <a:rPr lang="gu-IN" sz="2400" dirty="0" smtClean="0"/>
              <a:t> </a:t>
            </a:r>
            <a:endParaRPr lang="en-IN"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amond(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TotalTime>
  <Words>1081</Words>
  <Application>Microsoft Office PowerPoint</Application>
  <PresentationFormat>On-screen Show (4:3)</PresentationFormat>
  <Paragraphs>112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Shruti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GUJARATI</dc:creator>
  <cp:lastModifiedBy>aDmin</cp:lastModifiedBy>
  <cp:revision>78</cp:revision>
  <dcterms:created xsi:type="dcterms:W3CDTF">2014-09-08T16:32:49Z</dcterms:created>
  <dcterms:modified xsi:type="dcterms:W3CDTF">2019-09-21T03:19:19Z</dcterms:modified>
</cp:coreProperties>
</file>