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9A1D-EF7C-419C-8A0E-FDDC0254B59E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49D49-5AF0-4F79-9574-F9F2B0591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599"/>
          </a:xfrm>
        </p:spPr>
        <p:txBody>
          <a:bodyPr/>
          <a:lstStyle/>
          <a:p>
            <a:r>
              <a:rPr lang="hi-IN" b="1" u="sng" dirty="0" smtClean="0"/>
              <a:t>हिन्दी साहित्यका इतिहास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543800" cy="464820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hi-IN" b="1" dirty="0" smtClean="0"/>
              <a:t>हिंदी साहित्य के इतिहास लेखन का सर्व प्रथम प्रयास </a:t>
            </a:r>
            <a:r>
              <a:rPr lang="hi-IN" b="1" u="sng" dirty="0" smtClean="0"/>
              <a:t>‘गोसो द तासी</a:t>
            </a:r>
            <a:r>
              <a:rPr lang="hi-IN" b="1" u="sng" dirty="0" smtClean="0"/>
              <a:t>’ </a:t>
            </a:r>
            <a:r>
              <a:rPr lang="hi-IN" b="1" dirty="0" smtClean="0"/>
              <a:t>( ‘लितेरात्पुर </a:t>
            </a:r>
            <a:r>
              <a:rPr lang="hi-IN" b="1" dirty="0" smtClean="0"/>
              <a:t>एन्दुई </a:t>
            </a:r>
            <a:r>
              <a:rPr lang="hi-IN" b="1" dirty="0" smtClean="0"/>
              <a:t>हिंदुस्तान’ लिखकर ) </a:t>
            </a:r>
            <a:r>
              <a:rPr lang="hi-IN" b="1" dirty="0" smtClean="0"/>
              <a:t>नामक एक विदेशी फ्रेंच विद्वान् ने किया |</a:t>
            </a:r>
          </a:p>
          <a:p>
            <a:pPr>
              <a:buFont typeface="Arial" pitchFamily="34" charset="0"/>
              <a:buChar char="•"/>
            </a:pPr>
            <a:r>
              <a:rPr lang="hi-IN" b="1" dirty="0" smtClean="0"/>
              <a:t>तत्पच्यात </a:t>
            </a:r>
            <a:r>
              <a:rPr lang="hi-IN" b="1" u="sng" dirty="0" smtClean="0"/>
              <a:t>‘शिवसिंह सेंगर’</a:t>
            </a:r>
            <a:r>
              <a:rPr lang="hi-IN" b="1" dirty="0" smtClean="0"/>
              <a:t> (शिवसिंह सरोज),</a:t>
            </a:r>
          </a:p>
          <a:p>
            <a:r>
              <a:rPr lang="hi-IN" b="1" u="sng" dirty="0" smtClean="0"/>
              <a:t>‘जार्ज ग्रियर्सन’</a:t>
            </a:r>
            <a:r>
              <a:rPr lang="hi-IN" b="1" dirty="0" smtClean="0"/>
              <a:t>, </a:t>
            </a:r>
            <a:r>
              <a:rPr lang="hi-IN" b="1" u="sng" dirty="0" smtClean="0"/>
              <a:t>‘मिश्रबन्धुओ’</a:t>
            </a:r>
            <a:r>
              <a:rPr lang="hi-IN" b="1" dirty="0" smtClean="0"/>
              <a:t>ने (मिश्र बंधू विनोद) तथा </a:t>
            </a:r>
            <a:r>
              <a:rPr lang="hi-IN" b="1" u="sng" dirty="0" smtClean="0"/>
              <a:t>‘आचार्य रामचंद्र शुक्ल’</a:t>
            </a:r>
            <a:r>
              <a:rPr lang="hi-IN" b="1" dirty="0" smtClean="0"/>
              <a:t> </a:t>
            </a:r>
            <a:r>
              <a:rPr lang="hi-IN" b="1" dirty="0" smtClean="0"/>
              <a:t>ने (हिंदी </a:t>
            </a:r>
            <a:r>
              <a:rPr lang="hi-IN" b="1" dirty="0" smtClean="0"/>
              <a:t>साहित्य का इतिहास) लिखकर परंपरा को आगे बढाया | 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‘हिन्दी साहित्य के इतिहास’ में </a:t>
            </a:r>
            <a:br>
              <a:rPr lang="hi-IN" dirty="0" smtClean="0"/>
            </a:br>
            <a:r>
              <a:rPr lang="hi-IN" b="1" u="sng" dirty="0" smtClean="0"/>
              <a:t>काल विभाजन</a:t>
            </a:r>
            <a:r>
              <a:rPr lang="hi-IN" dirty="0" smtClean="0"/>
              <a:t> की समस्या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i-IN" dirty="0" smtClean="0"/>
              <a:t>उपरोक्त सभी विद्वानों ने हिन्दी साहित्य के इतिहास को कालानुसार विभाजित किया, उनमे से किसी ने सिर्फ एक सूचि प्रस्तुत की तो किसीने व्यक्तिविशेष को केंद्र में रखकर नामकरण किया |</a:t>
            </a:r>
          </a:p>
          <a:p>
            <a:r>
              <a:rPr lang="hi-IN" b="1" u="sng" dirty="0" smtClean="0"/>
              <a:t>‘आ</a:t>
            </a:r>
            <a:r>
              <a:rPr lang="hi-IN" b="1" u="sng" dirty="0" smtClean="0">
                <a:latin typeface="Mangal"/>
                <a:cs typeface="Mangal"/>
              </a:rPr>
              <a:t>॰रामचंद्र शुक्ल’</a:t>
            </a:r>
            <a:r>
              <a:rPr lang="hi-IN" dirty="0" smtClean="0">
                <a:latin typeface="Mangal"/>
                <a:cs typeface="Mangal"/>
              </a:rPr>
              <a:t> ने हर कालको उचित रूप में विभाजित भी किया एवम हर युग की प्रवृत्ति- विशेष को ध्यान में रखकर उसका नामकरण भी किया, अत: परवर्ती विद्वानोने ‘शुक्लजी’ के काल विभाजन को तार्किक एवम वैज्ञानिक माना है |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‘आ</a:t>
            </a:r>
            <a:r>
              <a:rPr lang="hi-IN" dirty="0" smtClean="0">
                <a:latin typeface="Mangal"/>
                <a:cs typeface="Mangal"/>
              </a:rPr>
              <a:t>॰ रामचंद्र शुक्ल’ द्वारा किया गया </a:t>
            </a:r>
            <a:r>
              <a:rPr lang="hi-IN" b="1" u="sng" dirty="0" smtClean="0">
                <a:latin typeface="Mangal"/>
                <a:cs typeface="Mangal"/>
              </a:rPr>
              <a:t>‘काल विभाजन’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i-IN" b="1" u="sng" dirty="0" smtClean="0"/>
              <a:t>आदिकाल:</a:t>
            </a:r>
            <a:r>
              <a:rPr lang="hi-IN" dirty="0" smtClean="0"/>
              <a:t> वि.स. १०५० से वि.स. १३७५ तक</a:t>
            </a:r>
          </a:p>
          <a:p>
            <a:pPr>
              <a:buNone/>
            </a:pPr>
            <a:r>
              <a:rPr lang="hi-IN" sz="2800" dirty="0" smtClean="0"/>
              <a:t>    (प्रवृत्तिविशेष के आधार पर नाम: वीरगाथा काल)</a:t>
            </a:r>
            <a:r>
              <a:rPr lang="hi-IN" dirty="0" smtClean="0"/>
              <a:t> </a:t>
            </a:r>
          </a:p>
          <a:p>
            <a:r>
              <a:rPr lang="hi-IN" b="1" u="sng" dirty="0" smtClean="0"/>
              <a:t>पूर्व मध्यकाल:</a:t>
            </a:r>
            <a:r>
              <a:rPr lang="hi-IN" dirty="0" smtClean="0"/>
              <a:t> वि.स.१३७५ से वि.स. १७०० तक</a:t>
            </a:r>
          </a:p>
          <a:p>
            <a:pPr>
              <a:buNone/>
            </a:pPr>
            <a:r>
              <a:rPr lang="hi-IN" sz="2800" dirty="0" smtClean="0"/>
              <a:t>    (प्रवृत्तिविशेष के आधार पर नाम: भक्तिकाल)</a:t>
            </a:r>
          </a:p>
          <a:p>
            <a:r>
              <a:rPr lang="hi-IN" b="1" u="sng" dirty="0" smtClean="0"/>
              <a:t>उत्तर मध्यकाल:</a:t>
            </a:r>
            <a:r>
              <a:rPr lang="hi-IN" dirty="0" smtClean="0"/>
              <a:t> वि.स.१७०० से वि.स.१९०० तक</a:t>
            </a:r>
          </a:p>
          <a:p>
            <a:pPr>
              <a:buNone/>
            </a:pPr>
            <a:r>
              <a:rPr lang="hi-IN" sz="2800" dirty="0" smtClean="0"/>
              <a:t>    (प्रवृत्तिविशेष के आधार पर नाम: रीतिकाल)</a:t>
            </a:r>
          </a:p>
          <a:p>
            <a:r>
              <a:rPr lang="hi-IN" b="1" u="sng" dirty="0" smtClean="0"/>
              <a:t>आधुनिक काल:</a:t>
            </a:r>
            <a:r>
              <a:rPr lang="hi-IN" dirty="0" smtClean="0"/>
              <a:t> वि.स.१९०० से अब तक........ </a:t>
            </a:r>
            <a:r>
              <a:rPr lang="hi-IN" sz="2800" dirty="0" smtClean="0"/>
              <a:t> </a:t>
            </a:r>
          </a:p>
          <a:p>
            <a:pPr>
              <a:buNone/>
            </a:pPr>
            <a:r>
              <a:rPr lang="hi-IN" sz="2800" dirty="0" smtClean="0"/>
              <a:t>    (प्रवृत्तिविशेष के आधार पर नाम: गद्यकाल)</a:t>
            </a:r>
            <a:r>
              <a:rPr lang="hi-IN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>
            <a:normAutofit fontScale="90000"/>
          </a:bodyPr>
          <a:lstStyle/>
          <a:p>
            <a:r>
              <a:rPr lang="hi-IN" sz="3600" b="1" u="sng" dirty="0" smtClean="0"/>
              <a:t>आदिकाल:</a:t>
            </a:r>
            <a:r>
              <a:rPr lang="hi-IN" sz="3600" dirty="0" smtClean="0"/>
              <a:t> वि.स. १०५० से वि.स. १३७५ तक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848600" cy="5334000"/>
          </a:xfrm>
        </p:spPr>
        <p:txBody>
          <a:bodyPr>
            <a:normAutofit lnSpcReduction="10000"/>
          </a:bodyPr>
          <a:lstStyle/>
          <a:p>
            <a:r>
              <a:rPr lang="hi-IN" dirty="0" smtClean="0"/>
              <a:t>आदिकाल में मिलनेवाला साहित्य: </a:t>
            </a:r>
          </a:p>
          <a:p>
            <a:pPr algn="just"/>
            <a:r>
              <a:rPr lang="hi-IN" sz="2800" dirty="0" smtClean="0"/>
              <a:t>(रासों साहित्य, जैन-सम्प्रदाय का साहित्य, नाथ-सम्प्रदाय का साहित्य, सिद्ध-सम्प्रदाय का साहित्य और लौकिक साहित्य)</a:t>
            </a:r>
          </a:p>
          <a:p>
            <a:r>
              <a:rPr lang="hi-IN" dirty="0" smtClean="0"/>
              <a:t>आदिकालीन साहित्यकी सामान्य काव्य प्रवृत्तिया या विशेषताए: </a:t>
            </a:r>
          </a:p>
          <a:p>
            <a:pPr algn="just"/>
            <a:r>
              <a:rPr lang="hi-IN" sz="2800" dirty="0" smtClean="0"/>
              <a:t>( शृंगार एवम वीर रस का प्राधान्य, युद्धों का सजीव चित्रण, ऐतिहासिकता का अभाव, काव्य-ग्रंथोकी प्रमाण-भुतता पर संदेह, सत्य की ऊपेक्षा और कल्पनाका प्राचुर्य, यथेष्ट प्रक्रुतिचित्रण, छंद और अलंकारो का प्रयोग, काव्य की सभी शैलीओ का उपयोग, डिंगल और पिंगल भाषा का प्रयोग )  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3600" b="1" u="sng" dirty="0" smtClean="0"/>
              <a:t>आदिकाल के प्रतिनिधि कवि एवम रचना</a:t>
            </a:r>
            <a:r>
              <a:rPr lang="hi-IN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153400" cy="4191000"/>
          </a:xfrm>
        </p:spPr>
        <p:txBody>
          <a:bodyPr>
            <a:noAutofit/>
          </a:bodyPr>
          <a:lstStyle/>
          <a:p>
            <a:pPr algn="just"/>
            <a:r>
              <a:rPr lang="hi-IN" dirty="0" smtClean="0"/>
              <a:t>‘पृथ्वीराज रासो’, ‘परमाल रासो’, ‘खुमान रासो’, ‘बीसलदेव रासो’ आदि रासो काव्यो के अलावा जैन-साहित्य, नाथ-साहित्य, सिद्ध-साहित्य और लौकिक साहित्य में से विद्वानों ने </a:t>
            </a:r>
            <a:r>
              <a:rPr lang="hi-IN" b="1" u="sng" dirty="0" smtClean="0"/>
              <a:t>‘पृथ्वीराज रासो’</a:t>
            </a:r>
            <a:r>
              <a:rPr lang="hi-IN" dirty="0" smtClean="0"/>
              <a:t> को इस काल की प्रतिनिधि रचना एवम इसके रचयिता ‘पृथ्वीराजचौहान’ के समकालीन कवि </a:t>
            </a:r>
            <a:r>
              <a:rPr lang="hi-IN" b="1" u="sng" dirty="0" smtClean="0"/>
              <a:t>‘चंदबरदाई’</a:t>
            </a:r>
            <a:r>
              <a:rPr lang="hi-IN" dirty="0" smtClean="0"/>
              <a:t> को आदिकाल के प्रतिनिधि कवि के रूप में स्वीकार किया है |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410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हिन्दी साहित्यका इतिहास </vt:lpstr>
      <vt:lpstr>‘हिन्दी साहित्य के इतिहास’ में  काल विभाजन की समस्या </vt:lpstr>
      <vt:lpstr>‘आ॰ रामचंद्र शुक्ल’ द्वारा किया गया ‘काल विभाजन’</vt:lpstr>
      <vt:lpstr>आदिकाल: वि.स. १०५० से वि.स. १३७५ तक</vt:lpstr>
      <vt:lpstr>आदिकाल के प्रतिनिधि कवि एवम रचना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हिन्दी साहित्यका इतिहास</dc:title>
  <dc:creator>OM</dc:creator>
  <cp:lastModifiedBy>OM</cp:lastModifiedBy>
  <cp:revision>12</cp:revision>
  <dcterms:created xsi:type="dcterms:W3CDTF">2016-07-15T11:52:43Z</dcterms:created>
  <dcterms:modified xsi:type="dcterms:W3CDTF">2016-07-15T15:11:25Z</dcterms:modified>
</cp:coreProperties>
</file>