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57" r:id="rId5"/>
    <p:sldId id="261" r:id="rId6"/>
    <p:sldId id="263" r:id="rId7"/>
    <p:sldId id="259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99E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8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1592-5D40-46EF-9085-28AA034043D3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FA87-153D-428D-B6B4-A398F12EE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9764"/>
          </a:xfrm>
        </p:spPr>
        <p:txBody>
          <a:bodyPr>
            <a:normAutofit fontScale="90000"/>
          </a:bodyPr>
          <a:lstStyle/>
          <a:p>
            <a:pPr algn="ctr"/>
            <a: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સેમેસ્ટર </a:t>
            </a:r>
            <a:r>
              <a:rPr lang="gu-IN" sz="36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: </a:t>
            </a:r>
            <a: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૩</a:t>
            </a:r>
            <a:b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3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પેપર: </a:t>
            </a:r>
            <a:r>
              <a:rPr lang="en-US" sz="33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CC</a:t>
            </a:r>
            <a:r>
              <a:rPr lang="gu-IN" sz="33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-303 </a:t>
            </a:r>
            <a:r>
              <a:rPr lang="gu-IN" sz="33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ગુજરાતી </a:t>
            </a:r>
            <a:r>
              <a:rPr lang="gu-IN" sz="33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સાહિત્ય સ્વરૂપનો અભ્યાસ:મધ્યકાલીન </a:t>
            </a:r>
            <a:r>
              <a:rPr lang="gu-IN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1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નિયત સ્વરૂપ: પદ</a:t>
            </a:r>
            <a:r>
              <a:rPr lang="gu-IN" sz="40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40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9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નિયત કૃતિ: મીરાંનાં પદો</a:t>
            </a:r>
            <a:br>
              <a:rPr lang="gu-IN" sz="29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સંપાદક: </a:t>
            </a:r>
            <a: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કે.કા.શાસ્ત્રી</a:t>
            </a:r>
            <a:b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27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600" dirty="0" smtClean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ડૉ</a:t>
            </a:r>
            <a:r>
              <a:rPr lang="gu-IN" sz="2600" dirty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. યોગેશ પટેલ </a:t>
            </a:r>
            <a:r>
              <a:rPr lang="gu-IN" dirty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6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ગુજરાતી વિભાગ</a:t>
            </a:r>
            <a:r>
              <a:rPr lang="gu-IN" sz="48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48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200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શ્રીમતી </a:t>
            </a:r>
            <a:r>
              <a:rPr lang="gu-IN" sz="2200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આર. એમ. પ્રજાપતિ આર્ટ્સ કૉલેજ, સતલાસણા</a:t>
            </a:r>
            <a:r>
              <a:rPr lang="en-IN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en-IN" dirty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 smtClean="0">
                <a:solidFill>
                  <a:srgbClr val="00206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45" y="2846740"/>
            <a:ext cx="1932489" cy="2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957689"/>
            <a:ext cx="3172178" cy="1873955"/>
          </a:xfrm>
        </p:spPr>
        <p:txBody>
          <a:bodyPr/>
          <a:lstStyle/>
          <a:p>
            <a:r>
              <a:rPr lang="gu-IN" dirty="0" smtClean="0">
                <a:solidFill>
                  <a:srgbClr val="002060"/>
                </a:solidFill>
              </a:rPr>
              <a:t>આભાર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9978" y="1246929"/>
            <a:ext cx="5721532" cy="420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gu-IN" sz="2400" dirty="0" smtClean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મીરાંબાઈ(ઈ.સ.૧૪૫૬થી </a:t>
            </a:r>
            <a:r>
              <a:rPr lang="gu-IN" sz="2400" dirty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ઈસ. </a:t>
            </a:r>
            <a:r>
              <a:rPr lang="gu-IN" sz="2400" dirty="0" smtClean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૧૫૬૩-૬૫)</a:t>
            </a:r>
            <a:endParaRPr lang="en-US" sz="2400" dirty="0" smtClean="0">
              <a:solidFill>
                <a:srgbClr val="FF0000"/>
              </a:solidFill>
              <a:effectLst/>
              <a:latin typeface="Ekatra" panose="020B0600000000000000" pitchFamily="34" charset="0"/>
              <a:ea typeface="Calibri" panose="020F0502020204030204" pitchFamily="34" charset="0"/>
              <a:cs typeface="Ekatra" panose="020B0600000000000000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gu-IN" sz="2000" dirty="0" smtClean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જન્મ- શૈશવ  </a:t>
            </a: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: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મીરાંબાઈનો જન્મ ઈ.સ.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૧૪૫૬માં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રાજથાનના જોધપુરમાં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 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મેડતા નજીક આવેલા કુડકી ગામમાં થયો હતો. તેમના પિતા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રતનસિંહ ઉદયપુરના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સ્થાપક રાવ રાઠોડના વંશજ હતાં. તેમના પિતા રતનસિંહ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ઉદયપુરના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સ્થાપક રાવ રાઠોડના વંશજ હતાં. મીરાંના માતાનું નાની વયે મૃત્યુના કારણે દાદા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રાવદુદાજી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પાસે ઊછર્યા.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મીરાંને પરમેશ્વરનું તત્કાલ જ્ઞાન થયું.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એક વાત એવીપણ છેકે મીરાંએ નાનપણમાં એની માતાને પૂછ્યું કે ‘મારો વર કોણ?’ તેના ઉત્તરમાં માતાએ કૃષ્ણની મૂર્તિ આપીને કહ્યું કે ‘આ તારો વર’.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gu-IN" sz="2000" dirty="0" smtClean="0">
              <a:effectLst/>
              <a:latin typeface="Ekatra" panose="020B0600000000000000" pitchFamily="34" charset="0"/>
              <a:ea typeface="Calibri" panose="020F0502020204030204" pitchFamily="34" charset="0"/>
              <a:cs typeface="Ekatra" panose="020B06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511" y="1766218"/>
            <a:ext cx="3116615" cy="334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3068" y="358929"/>
            <a:ext cx="5655732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u-IN" dirty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મીરાંબાઈના ગુરુ: </a:t>
            </a:r>
          </a:p>
          <a:p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ઘણા લોકોનું માનવું છે કે મીરાંબાઈના કોઈ ગુરુ નહોતા. પરંતુ મીરાંબાઈએ ગુરુની શોધ આદરી હતી અને તેઓ અનેક સંતો-ભક્તોને મળ્યાં. આખરે સંત રૈદાસજી (ઉત્તર ભારતમાં જેઓ સંત </a:t>
            </a:r>
            <a:r>
              <a:rPr lang="gu-IN" dirty="0" smtClean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રવિદાસજીના નામે 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સુખ્યાત છે) ઉપર તેમનું મન વિરમ્યું. મીરાંબાઈએ પોતાની ઘણી વાણીઓમાં પોતાના ગુરુ સંત રૈદાસજીનો ઉલ્લેખ કરેલો છે,</a:t>
            </a:r>
          </a:p>
          <a:p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નહિ મૈં પીહર સાસરે, નહિ પિયાજી રી સાથ.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મીરાંને ગોબિંદ મિલ્યા જી, ગુરુ મિલ્યા </a:t>
            </a: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ખોજત ફિરૂં ભેદ વા ઘર કો, કોઇ ન કરત બખાની,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 સંત મિલે મોહિં સતગુરુ, દીન્હી સુરત સહદાની.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ગુરુ </a:t>
            </a: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 મિલેં મોહિં પૂરે, ધૂર સે કલમ ભિડી,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સતગુરુ સૈન દઇ જબ આકે, જોત મેં જોત રલી.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ગુરુ મિલ્યા મ્હાને </a:t>
            </a: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, નામ નહીં છોડું.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કાશી નગરના ચોકમાં, મને ગુરુ મિલા </a:t>
            </a: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.</a:t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ગુરુ મિલિયા </a:t>
            </a:r>
            <a:r>
              <a:rPr lang="gu-IN" b="1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રૈદાસજી</a:t>
            </a: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, દીન્હી જ્ઞાન કી ગુટકી.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gu-IN" dirty="0">
              <a:solidFill>
                <a:srgbClr val="CC0099"/>
              </a:solidFill>
              <a:latin typeface="Ekatra" panose="020B0600000000000000" pitchFamily="34" charset="0"/>
              <a:ea typeface="Calibri" panose="020F0502020204030204" pitchFamily="34" charset="0"/>
              <a:cs typeface="Ekatra" panose="020B06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dirty="0">
                <a:solidFill>
                  <a:srgbClr val="CC0099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બીજી વાત એ પણ છેકે સાધુસંતોમાં રૈદાસે કૃષ્ણની મૂર્તિ આપી હતી મીરાંને</a:t>
            </a:r>
            <a:r>
              <a:rPr lang="gu-IN" dirty="0"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5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28398"/>
            <a:ext cx="476391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લગ્ન જીવન</a:t>
            </a:r>
            <a:r>
              <a:rPr lang="gu-IN" sz="2000" dirty="0"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: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૧૫૧૫માં દૂદાજીનું અવસાન થયું હતું. ત્યારબાદ ૧૫૧૬માં મેવાડના પાટવીપુત્ર ભોજરાજ સાથે ૧૭વર્ષની વયે મીરાંનું લગ્ન થયું હતું.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વૈધવ્ય: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૧૫૨૧માં ભોજરાજનું અવસાન થાય છે. લગ્નનાં પાંચ વર્ષ પછી અને ૨૩વર્ષની વયે વૈધવ્ય પ્રાપ્ત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Calibri" panose="020F0502020204030204" pitchFamily="34" charset="0"/>
                <a:cs typeface="Ekatra" panose="020B0600000000000000" pitchFamily="34" charset="0"/>
              </a:rPr>
              <a:t>થયું.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પતિના મૃત્યુ પછી તેમની ભક્તિ દિન પ્રતિદિન વધતી ગઈ. તેઓ મંદિરોમાં જઈ ત્યાં મોજૂદ કૃષ્ણભક્તોની સામે કૃષ્ણની મૂર્તિ આગળ નાચતા રહેતા હતાં.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3" y="1127302"/>
            <a:ext cx="3780367" cy="31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178" y="751344"/>
            <a:ext cx="74958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મીરાંબાઈનું પરિભ્રમણ:  </a:t>
            </a: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૧૫૩૨માં મેવાડત્યાગ,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૧૫૩૩માં મેડતાત્યાગ,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૧૫૩૬માં વૃંદાવનત્યાગ,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૧૫૪૬માં દ્વારિકાત્યાગ,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૧૫૪૬થી ૧૫૫૬ દક્ષિણ અને પૂર્વ               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 ભારતની યાત્રા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 ૧૫૬૩-૬૫માં અવસાન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 smtClean="0">
                <a:solidFill>
                  <a:srgbClr val="222222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                                                                     </a:t>
            </a:r>
            <a:r>
              <a:rPr lang="gu-IN" sz="1400" dirty="0" smtClean="0">
                <a:solidFill>
                  <a:srgbClr val="FF000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(મીરાંનું કૃષ્ણમંદિર)</a:t>
            </a:r>
            <a:endParaRPr lang="gu-IN" sz="1400" dirty="0">
              <a:solidFill>
                <a:srgbClr val="FF0000"/>
              </a:solidFill>
              <a:latin typeface="Ekatra" panose="020B0600000000000000" pitchFamily="34" charset="0"/>
              <a:ea typeface="Times New Roman" panose="02020603050405020304" pitchFamily="18" charset="0"/>
              <a:cs typeface="Ekatra" panose="020B0600000000000000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મીરાંના પદની ભાષા: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તેમણે રાજસ્થાની, ગુજરાતી, વ્રજ, હિન્દી જેવી ભાષામાં પદો લખ્યા છે.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katra" panose="020B0600000000000000" pitchFamily="34" charset="0"/>
              <a:ea typeface="Calibri" panose="020F0502020204030204" pitchFamily="34" charset="0"/>
              <a:cs typeface="Ekatra" panose="020B06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સર્જન :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નરસિંહજીકા માયરા, સતભામાનું રૂસણું, </a:t>
            </a:r>
            <a:endParaRPr lang="gu-IN" sz="2000" dirty="0" smtClean="0">
              <a:solidFill>
                <a:schemeClr val="accent1">
                  <a:lumMod val="50000"/>
                </a:schemeClr>
              </a:solidFill>
              <a:latin typeface="Ekatra" panose="020B0600000000000000" pitchFamily="34" charset="0"/>
              <a:ea typeface="Times New Roman" panose="02020603050405020304" pitchFamily="18" charset="0"/>
              <a:cs typeface="Ekatra" panose="020B06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        ગીત 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ગોવિંદ ટીકા, રાગ </a:t>
            </a:r>
            <a:r>
              <a:rPr lang="gu-IN" sz="2000" dirty="0" smtClean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ગોવિંદ</a:t>
            </a:r>
            <a:r>
              <a:rPr lang="gu-IN" sz="2000" dirty="0">
                <a:solidFill>
                  <a:schemeClr val="accent1">
                    <a:lumMod val="50000"/>
                  </a:schemeClr>
                </a:solidFill>
                <a:latin typeface="Ekatra" panose="020B0600000000000000" pitchFamily="34" charset="0"/>
                <a:ea typeface="Times New Roman" panose="02020603050405020304" pitchFamily="18" charset="0"/>
                <a:cs typeface="Ekatra" panose="020B0600000000000000" pitchFamily="34" charset="0"/>
              </a:rPr>
              <a:t>, રાગ સોરઠ કે પદ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Ekatra" panose="020B0600000000000000" pitchFamily="34" charset="0"/>
              <a:ea typeface="Calibri" panose="020F0502020204030204" pitchFamily="34" charset="0"/>
              <a:cs typeface="Ekatra" panose="020B06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243" y="751344"/>
            <a:ext cx="4566356" cy="30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2445" y="2274838"/>
            <a:ext cx="8071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u-IN" sz="2000" dirty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મીરાંબાઈની </a:t>
            </a:r>
            <a:r>
              <a:rPr lang="gu-IN" sz="2000" dirty="0" smtClean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કૃષ્ણભક્તિ:</a:t>
            </a:r>
          </a:p>
          <a:p>
            <a:endParaRPr lang="gu-IN" sz="2000" dirty="0">
              <a:solidFill>
                <a:srgbClr val="FF0000"/>
              </a:solidFill>
              <a:latin typeface="Ekatra" panose="020B0600000000000000" pitchFamily="34" charset="0"/>
              <a:cs typeface="Ekatra" panose="020B0600000000000000" pitchFamily="34" charset="0"/>
            </a:endParaRPr>
          </a:p>
          <a:p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મીરાંની ભક્તિમાં માધુર્ય-ભાવ ઘણી હદ સુધી જોઈ શકાય છે. તે પોતાના ઇષ્ટદેવ કૃષ્ણની ધારણા પ્રિયતમ કે પતિના રૂપમાં કરતી હતી. તેમનું માનવું હતું કે આ સંસારમાં કૃષ્ણ સિવાય કોઈ પુરુષ છે જ નહી. તે કૃષ્ણના રૂપની દીવાની હતી.</a:t>
            </a:r>
          </a:p>
          <a:p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શું કરવું છે મારે, શું રે કરવું છે ?</a:t>
            </a:r>
            <a:b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હીરા માણેકને મારે, શું રે કરવું ?</a:t>
            </a:r>
            <a:b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મોતી ની માળા રાણા, શું રે કરવી છે?</a:t>
            </a:r>
            <a:b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2000" dirty="0">
                <a:solidFill>
                  <a:srgbClr val="7030A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તુલસી ની માળા લઈને પ્રભુ ને ભજવું છે રે.</a:t>
            </a:r>
          </a:p>
        </p:txBody>
      </p:sp>
      <p:sp>
        <p:nvSpPr>
          <p:cNvPr id="4" name="AutoShape 2" descr="Image result for àª®à«àª°àª¾àªàª¬àª¾àª àªªà«àª¸à«àª¤àªà«"/>
          <p:cNvSpPr>
            <a:spLocks noChangeAspect="1" noChangeArrowheads="1"/>
          </p:cNvSpPr>
          <p:nvPr/>
        </p:nvSpPr>
        <p:spPr bwMode="auto">
          <a:xfrm>
            <a:off x="155574" y="-144463"/>
            <a:ext cx="2102203" cy="21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73" y="3568301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" y="333023"/>
            <a:ext cx="8523111" cy="65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78" y="423334"/>
            <a:ext cx="5294489" cy="61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gu-IN" dirty="0" smtClean="0"/>
              <a:t/>
            </a:r>
            <a:br>
              <a:rPr lang="gu-IN" dirty="0" smtClean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sz="3600" dirty="0" smtClean="0">
                <a:solidFill>
                  <a:srgbClr val="FF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મીરાંના જાણીતા પદો...</a:t>
            </a: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રામ રમકડું જડિયું રે, રાણાજી ! મુને રામ રમકડું જડિયું....</a:t>
            </a: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0070C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જાગો રે, અલબેલા કહાના મોટા મુગટધારી રે !</a:t>
            </a:r>
            <a:br>
              <a:rPr lang="gu-IN" sz="3600" dirty="0" smtClean="0">
                <a:solidFill>
                  <a:srgbClr val="0070C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00B05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બાઈ ! અમે પકડી આંબલિયાની ડાળ રે, જંગલમાંહે એકલી હોજી..</a:t>
            </a:r>
            <a:br>
              <a:rPr lang="gu-IN" sz="3600" dirty="0" smtClean="0">
                <a:solidFill>
                  <a:srgbClr val="00B05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chemeClr val="accent2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ગોવિંદો પ્રાણ અમારો રે, મુને જગ લાગ્યો ખારો રે..</a:t>
            </a:r>
            <a:br>
              <a:rPr lang="gu-IN" sz="3600" dirty="0" smtClean="0">
                <a:solidFill>
                  <a:schemeClr val="accent2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chemeClr val="accent2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C0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મુખડાની માયા લાગી રે, મોહન પ્યારા !</a:t>
            </a:r>
            <a:br>
              <a:rPr lang="gu-IN" sz="3600" dirty="0" smtClean="0">
                <a:solidFill>
                  <a:srgbClr val="C0000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rgbClr val="C0000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chemeClr val="accent1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નંદલાલ ! નહી રે આવું, ઘેર કામ છે </a:t>
            </a:r>
            <a:br>
              <a:rPr lang="gu-IN" sz="3600" dirty="0" smtClean="0">
                <a:solidFill>
                  <a:schemeClr val="accent1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chemeClr val="accent1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chemeClr val="accent6">
                    <a:lumMod val="75000"/>
                  </a:schemeClr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પ્રેમની પ્રેમની પ્રેમની રે, મુને લાગી કટારી પ્રેમની રે..</a:t>
            </a:r>
            <a:br>
              <a:rPr lang="gu-IN" sz="3600" dirty="0" smtClean="0">
                <a:solidFill>
                  <a:schemeClr val="accent6">
                    <a:lumMod val="75000"/>
                  </a:schemeClr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chemeClr val="accent6">
                    <a:lumMod val="75000"/>
                  </a:schemeClr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77B99E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મારો હંસલો નાનો ને દેવળ જૂનું તો થયું...</a:t>
            </a:r>
            <a:br>
              <a:rPr lang="gu-IN" sz="3600" dirty="0" smtClean="0">
                <a:solidFill>
                  <a:srgbClr val="77B99E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rgbClr val="77B99E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</a:t>
            </a:r>
            <a: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ઓ રાણા ! જીવનો સંગાથી હરિ વિના કોઈ નથી.</a:t>
            </a:r>
            <a:b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>                                                                    </a:t>
            </a:r>
            <a:r>
              <a:rPr lang="gu-IN" sz="3300" dirty="0" smtClean="0">
                <a:latin typeface="Ekatra" panose="020B0600000000000000" pitchFamily="34" charset="0"/>
                <a:cs typeface="Ekatra" panose="020B0600000000000000" pitchFamily="34" charset="0"/>
              </a:rPr>
              <a:t>વગેરે પદો.....</a:t>
            </a:r>
            <a: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solidFill>
                  <a:srgbClr val="00B0F0"/>
                </a:solidFill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  <a:t/>
            </a:r>
            <a:br>
              <a:rPr lang="gu-IN" sz="3600" dirty="0" smtClean="0">
                <a:latin typeface="Ekatra" panose="020B0600000000000000" pitchFamily="34" charset="0"/>
                <a:cs typeface="Ekatra" panose="020B0600000000000000" pitchFamily="34" charset="0"/>
              </a:rPr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r>
              <a:rPr lang="gu-IN" dirty="0" smtClean="0"/>
              <a:t/>
            </a:r>
            <a:br>
              <a:rPr lang="gu-IN" dirty="0" smtClean="0"/>
            </a:br>
            <a:r>
              <a:rPr lang="gu-IN" dirty="0"/>
              <a:t/>
            </a:r>
            <a:br>
              <a:rPr lang="gu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238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Ekatra</vt:lpstr>
      <vt:lpstr>Shruti</vt:lpstr>
      <vt:lpstr>Times New Roman</vt:lpstr>
      <vt:lpstr>Office Theme</vt:lpstr>
      <vt:lpstr> સેમેસ્ટર : ૩ પેપર: CC-303  ગુજરાતી સાહિત્ય સ્વરૂપનો અભ્યાસ:મધ્યકાલીન  નિયત સ્વરૂપ: પદ નિયત કૃતિ: મીરાંનાં પદો સંપાદક: કે.કા.શાસ્ત્રી         ડૉ. યોગેશ પટેલ  ગુજરાતી વિભાગ શ્રીમતી આર. એમ. પ્રજાપતિ આર્ટ્સ કૉલેજ, સતલાસણા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મીરાંના જાણીતા પદો...   રામ રમકડું જડિયું રે, રાણાજી ! મુને રામ રમકડું જડિયું....  જાગો રે, અલબેલા કહાના મોટા મુગટધારી રે !  બાઈ ! અમે પકડી આંબલિયાની ડાળ રે, જંગલમાંહે એકલી હોજી..  ગોવિંદો પ્રાણ અમારો રે, મુને જગ લાગ્યો ખારો રે..  મુખડાની માયા લાગી રે, મોહન પ્યારા !  નંદલાલ ! નહી રે આવું, ઘેર કામ છે   પ્રેમની પ્રેમની પ્રેમની રે, મુને લાગી કટારી પ્રેમની રે..  મારો હંસલો નાનો ને દેવળ જૂનું તો થયું...  ઓ રાણા ! જીવનો સંગાથી હરિ વિના કોઈ નથી.                                                                     વગેરે પદો.....          </vt:lpstr>
      <vt:lpstr>આભાર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2019-08-20T05:05:06Z</dcterms:created>
  <dcterms:modified xsi:type="dcterms:W3CDTF">2019-08-21T02:51:53Z</dcterms:modified>
</cp:coreProperties>
</file>